
<file path=[Content_Types].xml><?xml version="1.0" encoding="utf-8"?>
<Types xmlns="http://schemas.openxmlformats.org/package/2006/content-types">
  <Default Extension="jpeg" ContentType="image/jpeg"/>
  <Default Extension="png" ContentType="image/png"/>
  <Default Extension="emf" ContentType="image/x-e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75" r:id="rId6"/>
    <p:sldId id="334" r:id="rId7"/>
    <p:sldId id="412" r:id="rId8"/>
    <p:sldId id="277" r:id="rId9"/>
    <p:sldId id="260" r:id="rId10"/>
    <p:sldId id="261" r:id="rId11"/>
    <p:sldId id="413" r:id="rId12"/>
    <p:sldId id="414" r:id="rId13"/>
    <p:sldId id="390" r:id="rId14"/>
    <p:sldId id="262" r:id="rId15"/>
    <p:sldId id="440" r:id="rId16"/>
    <p:sldId id="441" r:id="rId17"/>
    <p:sldId id="263" r:id="rId18"/>
    <p:sldId id="271" r:id="rId19"/>
    <p:sldId id="442" r:id="rId20"/>
    <p:sldId id="336" r:id="rId21"/>
    <p:sldId id="272" r:id="rId22"/>
    <p:sldId id="317" r:id="rId23"/>
    <p:sldId id="335" r:id="rId24"/>
    <p:sldId id="315" r:id="rId25"/>
    <p:sldId id="316" r:id="rId26"/>
    <p:sldId id="307" r:id="rId27"/>
    <p:sldId id="306" r:id="rId28"/>
    <p:sldId id="310" r:id="rId29"/>
    <p:sldId id="265" r:id="rId30"/>
    <p:sldId id="268" r:id="rId31"/>
    <p:sldId id="305" r:id="rId32"/>
    <p:sldId id="293" r:id="rId33"/>
    <p:sldId id="463" r:id="rId34"/>
    <p:sldId id="290" r:id="rId35"/>
  </p:sldIdLst>
  <p:sldSz cx="914019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24037;&#20316;&#31807;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00" b="0" i="0" u="none" strike="noStrike" kern="1200" spc="0" baseline="0">
                <a:solidFill>
                  <a:schemeClr val="tx1">
                    <a:lumMod val="65000"/>
                    <a:lumOff val="35000"/>
                  </a:schemeClr>
                </a:solidFill>
                <a:latin typeface="+mn-lt"/>
                <a:ea typeface="+mn-ea"/>
                <a:cs typeface="+mn-cs"/>
              </a:defRPr>
            </a:pPr>
            <a:r>
              <a:rPr lang="en-US" altLang="zh-CN"/>
              <a:t>Market Share</a:t>
            </a:r>
            <a:endParaRPr lang="en-US" altLang="zh-CN"/>
          </a:p>
        </c:rich>
      </c:tx>
      <c:layout/>
      <c:overlay val="0"/>
      <c:spPr>
        <a:noFill/>
        <a:ln>
          <a:noFill/>
        </a:ln>
        <a:effectLst/>
      </c:sp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9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[工作簿1]Sheet1!$A$10:$A$22</c:f>
              <c:strCache>
                <c:ptCount val="13"/>
                <c:pt idx="0">
                  <c:v>Brico Leclerc</c:v>
                </c:pt>
                <c:pt idx="1">
                  <c:v>Groupe Samse</c:v>
                </c:pt>
                <c:pt idx="2">
                  <c:v>Cofac</c:v>
                </c:pt>
                <c:pt idx="3">
                  <c:v>Groupe Samse</c:v>
                </c:pt>
                <c:pt idx="4">
                  <c:v>Brico Leclerc</c:v>
                </c:pt>
                <c:pt idx="5">
                  <c:v>Groupe Bourrelier</c:v>
                </c:pt>
                <c:pt idx="6">
                  <c:v>Bricoman</c:v>
                </c:pt>
                <c:pt idx="7">
                  <c:v>Weldom</c:v>
                </c:pt>
                <c:pt idx="8">
                  <c:v>Bricomarché</c:v>
                </c:pt>
                <c:pt idx="9">
                  <c:v>Mr. Bricolage</c:v>
                </c:pt>
                <c:pt idx="10">
                  <c:v>Brico Dépôt</c:v>
                </c:pt>
                <c:pt idx="11">
                  <c:v>Castorama</c:v>
                </c:pt>
                <c:pt idx="12">
                  <c:v>Leroy Merlin</c:v>
                </c:pt>
              </c:strCache>
            </c:strRef>
          </c:cat>
          <c:val>
            <c:numRef>
              <c:f>[工作簿1]Sheet1!$B$10:$B$22</c:f>
              <c:numCache>
                <c:formatCode>0%</c:formatCode>
                <c:ptCount val="13"/>
                <c:pt idx="0">
                  <c:v>0.02</c:v>
                </c:pt>
                <c:pt idx="1">
                  <c:v>0.02</c:v>
                </c:pt>
                <c:pt idx="2">
                  <c:v>0.02</c:v>
                </c:pt>
                <c:pt idx="3">
                  <c:v>0.02</c:v>
                </c:pt>
                <c:pt idx="4">
                  <c:v>0.02</c:v>
                </c:pt>
                <c:pt idx="5">
                  <c:v>0.03</c:v>
                </c:pt>
                <c:pt idx="6">
                  <c:v>0.03</c:v>
                </c:pt>
                <c:pt idx="7">
                  <c:v>0.04</c:v>
                </c:pt>
                <c:pt idx="8">
                  <c:v>0.1</c:v>
                </c:pt>
                <c:pt idx="9">
                  <c:v>0.1</c:v>
                </c:pt>
                <c:pt idx="10">
                  <c:v>0.14</c:v>
                </c:pt>
                <c:pt idx="11">
                  <c:v>0.17</c:v>
                </c:pt>
                <c:pt idx="12">
                  <c:v>0.33</c:v>
                </c:pt>
              </c:numCache>
            </c:numRef>
          </c:val>
        </c:ser>
        <c:dLbls>
          <c:showLegendKey val="0"/>
          <c:showVal val="1"/>
          <c:showCatName val="0"/>
          <c:showSerName val="0"/>
          <c:showPercent val="0"/>
          <c:showBubbleSize val="0"/>
        </c:dLbls>
        <c:gapWidth val="182"/>
        <c:overlap val="0"/>
        <c:axId val="351713927"/>
        <c:axId val="288795037"/>
      </c:barChart>
      <c:catAx>
        <c:axId val="351713927"/>
        <c:scaling>
          <c:orientation val="minMax"/>
        </c:scaling>
        <c:delete val="0"/>
        <c:axPos val="l"/>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288795037"/>
        <c:crosses val="autoZero"/>
        <c:auto val="1"/>
        <c:lblAlgn val="ctr"/>
        <c:lblOffset val="100"/>
        <c:noMultiLvlLbl val="0"/>
      </c:catAx>
      <c:valAx>
        <c:axId val="288795037"/>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351713927"/>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2550" y="1122363"/>
            <a:ext cx="68553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2550" y="3602038"/>
            <a:ext cx="6855300" cy="1655762"/>
          </a:xfrm>
        </p:spPr>
        <p:txBody>
          <a:bodyPr/>
          <a:lstStyle>
            <a:lvl1pPr marL="0" indent="0" algn="ctr">
              <a:buNone/>
              <a:defRPr sz="2400"/>
            </a:lvl1pPr>
            <a:lvl2pPr marL="457200" indent="0" algn="ctr">
              <a:buNone/>
              <a:defRPr sz="2000"/>
            </a:lvl2pPr>
            <a:lvl3pPr marL="913765" indent="0" algn="ctr">
              <a:buNone/>
              <a:defRPr sz="1800"/>
            </a:lvl3pPr>
            <a:lvl4pPr marL="1370965" indent="0" algn="ctr">
              <a:buNone/>
              <a:defRPr sz="1600"/>
            </a:lvl4pPr>
            <a:lvl5pPr marL="1828165" indent="0" algn="ctr">
              <a:buNone/>
              <a:defRPr sz="1600"/>
            </a:lvl5pPr>
            <a:lvl6pPr marL="2285365" indent="0" algn="ctr">
              <a:buNone/>
              <a:defRPr sz="1600"/>
            </a:lvl6pPr>
            <a:lvl7pPr marL="2741930" indent="0" algn="ctr">
              <a:buNone/>
              <a:defRPr sz="1600"/>
            </a:lvl7pPr>
            <a:lvl8pPr marL="3199130" indent="0" algn="ctr">
              <a:buNone/>
              <a:defRPr sz="1600"/>
            </a:lvl8pPr>
            <a:lvl9pPr marL="365633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28403" y="365125"/>
            <a:ext cx="7883595" cy="58118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642" y="1709738"/>
            <a:ext cx="7883595"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642" y="4589463"/>
            <a:ext cx="788359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3765" indent="0">
              <a:buNone/>
              <a:defRPr sz="18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1930" indent="0">
              <a:buNone/>
              <a:defRPr sz="1600">
                <a:solidFill>
                  <a:schemeClr val="tx1">
                    <a:tint val="75000"/>
                  </a:schemeClr>
                </a:solidFill>
              </a:defRPr>
            </a:lvl7pPr>
            <a:lvl8pPr marL="3199130" indent="0">
              <a:buNone/>
              <a:defRPr sz="1600">
                <a:solidFill>
                  <a:schemeClr val="tx1">
                    <a:tint val="75000"/>
                  </a:schemeClr>
                </a:solidFill>
              </a:defRPr>
            </a:lvl8pPr>
            <a:lvl9pPr marL="365633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403" y="1825625"/>
            <a:ext cx="388467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27328" y="1825625"/>
            <a:ext cx="388467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593" y="365125"/>
            <a:ext cx="7883595"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89730" y="1778438"/>
            <a:ext cx="3653742" cy="823912"/>
          </a:xfrm>
        </p:spPr>
        <p:txBody>
          <a:bodyPr anchor="ctr" anchorCtr="0"/>
          <a:lstStyle>
            <a:lvl1pPr marL="0" indent="0">
              <a:buNone/>
              <a:defRPr sz="2800"/>
            </a:lvl1pPr>
            <a:lvl2pPr marL="457200" indent="0">
              <a:buNone/>
              <a:defRPr sz="2400"/>
            </a:lvl2pPr>
            <a:lvl3pPr marL="913765" indent="0">
              <a:buNone/>
              <a:defRPr sz="2000"/>
            </a:lvl3pPr>
            <a:lvl4pPr marL="1370965" indent="0">
              <a:buNone/>
              <a:defRPr sz="1800"/>
            </a:lvl4pPr>
            <a:lvl5pPr marL="1828165" indent="0">
              <a:buNone/>
              <a:defRPr sz="1800"/>
            </a:lvl5pPr>
            <a:lvl6pPr marL="2285365" indent="0">
              <a:buNone/>
              <a:defRPr sz="1800"/>
            </a:lvl6pPr>
            <a:lvl7pPr marL="2741930" indent="0">
              <a:buNone/>
              <a:defRPr sz="1800"/>
            </a:lvl7pPr>
            <a:lvl8pPr marL="3199130" indent="0">
              <a:buNone/>
              <a:defRPr sz="1800"/>
            </a:lvl8pPr>
            <a:lvl9pPr marL="365633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89730" y="2665379"/>
            <a:ext cx="3653742"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0856" y="1778438"/>
            <a:ext cx="3671736" cy="823912"/>
          </a:xfrm>
        </p:spPr>
        <p:txBody>
          <a:bodyPr anchor="ctr" anchorCtr="0"/>
          <a:lstStyle>
            <a:lvl1pPr marL="0" indent="0">
              <a:buNone/>
              <a:defRPr sz="2800"/>
            </a:lvl1pPr>
            <a:lvl2pPr marL="457200" indent="0">
              <a:buNone/>
              <a:defRPr sz="2400"/>
            </a:lvl2pPr>
            <a:lvl3pPr marL="913765" indent="0">
              <a:buNone/>
              <a:defRPr sz="2000"/>
            </a:lvl3pPr>
            <a:lvl4pPr marL="1370965" indent="0">
              <a:buNone/>
              <a:defRPr sz="1800"/>
            </a:lvl4pPr>
            <a:lvl5pPr marL="1828165" indent="0">
              <a:buNone/>
              <a:defRPr sz="1800"/>
            </a:lvl5pPr>
            <a:lvl6pPr marL="2285365" indent="0">
              <a:buNone/>
              <a:defRPr sz="1800"/>
            </a:lvl6pPr>
            <a:lvl7pPr marL="2741930" indent="0">
              <a:buNone/>
              <a:defRPr sz="1800"/>
            </a:lvl7pPr>
            <a:lvl8pPr marL="3199130" indent="0">
              <a:buNone/>
              <a:defRPr sz="1800"/>
            </a:lvl8pPr>
            <a:lvl9pPr marL="365633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0856" y="2665379"/>
            <a:ext cx="367173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593" y="457200"/>
            <a:ext cx="3122782"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5861" y="457201"/>
            <a:ext cx="4627328" cy="5403850"/>
          </a:xfrm>
        </p:spPr>
        <p:txBody>
          <a:bodyPr/>
          <a:lstStyle>
            <a:lvl1pPr marL="0" indent="0">
              <a:buNone/>
              <a:defRPr sz="3200"/>
            </a:lvl1pPr>
            <a:lvl2pPr marL="457200" indent="0">
              <a:buNone/>
              <a:defRPr sz="2800"/>
            </a:lvl2pPr>
            <a:lvl3pPr marL="913765" indent="0">
              <a:buNone/>
              <a:defRPr sz="2400"/>
            </a:lvl3pPr>
            <a:lvl4pPr marL="1370965" indent="0">
              <a:buNone/>
              <a:defRPr sz="2000"/>
            </a:lvl4pPr>
            <a:lvl5pPr marL="1828165" indent="0">
              <a:buNone/>
              <a:defRPr sz="2000"/>
            </a:lvl5pPr>
            <a:lvl6pPr marL="2285365" indent="0">
              <a:buNone/>
              <a:defRPr sz="2000"/>
            </a:lvl6pPr>
            <a:lvl7pPr marL="2741930" indent="0">
              <a:buNone/>
              <a:defRPr sz="2000"/>
            </a:lvl7pPr>
            <a:lvl8pPr marL="3199130" indent="0">
              <a:buNone/>
              <a:defRPr sz="2000"/>
            </a:lvl8pPr>
            <a:lvl9pPr marL="3656330" indent="0">
              <a:buNone/>
              <a:defRPr sz="2000"/>
            </a:lvl9pPr>
          </a:lstStyle>
          <a:p>
            <a:endParaRPr lang="zh-CN" altLang="en-US"/>
          </a:p>
        </p:txBody>
      </p:sp>
      <p:sp>
        <p:nvSpPr>
          <p:cNvPr id="4" name="文本占位符 3"/>
          <p:cNvSpPr>
            <a:spLocks noGrp="1"/>
          </p:cNvSpPr>
          <p:nvPr>
            <p:ph type="body" sz="half" idx="2"/>
          </p:nvPr>
        </p:nvSpPr>
        <p:spPr>
          <a:xfrm>
            <a:off x="629593" y="2057400"/>
            <a:ext cx="3122782" cy="3811588"/>
          </a:xfrm>
        </p:spPr>
        <p:txBody>
          <a:bodyPr/>
          <a:lstStyle>
            <a:lvl1pPr marL="0" indent="0">
              <a:buNone/>
              <a:defRPr sz="2000"/>
            </a:lvl1pPr>
            <a:lvl2pPr marL="457200" indent="0">
              <a:buNone/>
              <a:defRPr sz="1800"/>
            </a:lvl2pPr>
            <a:lvl3pPr marL="913765" indent="0">
              <a:buNone/>
              <a:defRPr sz="1600"/>
            </a:lvl3pPr>
            <a:lvl4pPr marL="1370965" indent="0">
              <a:buNone/>
              <a:defRPr sz="1400"/>
            </a:lvl4pPr>
            <a:lvl5pPr marL="1828165" indent="0">
              <a:buNone/>
              <a:defRPr sz="1400"/>
            </a:lvl5pPr>
            <a:lvl6pPr marL="2285365" indent="0">
              <a:buNone/>
              <a:defRPr sz="1400"/>
            </a:lvl6pPr>
            <a:lvl7pPr marL="2741930" indent="0">
              <a:buNone/>
              <a:defRPr sz="1400"/>
            </a:lvl7pPr>
            <a:lvl8pPr marL="3199130" indent="0">
              <a:buNone/>
              <a:defRPr sz="1400"/>
            </a:lvl8pPr>
            <a:lvl9pPr marL="365633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1099" y="365125"/>
            <a:ext cx="1970899"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403" y="365125"/>
            <a:ext cx="5798441"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403" y="365125"/>
            <a:ext cx="7883595"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403" y="1825625"/>
            <a:ext cx="7883595"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628403" y="6356350"/>
            <a:ext cx="205659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3027758" y="6356350"/>
            <a:ext cx="308488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5408" y="6356350"/>
            <a:ext cx="205659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65"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33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53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73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3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3765"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1930"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emf"/><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2.GIF"/><Relationship Id="rId1" Type="http://schemas.openxmlformats.org/officeDocument/2006/relationships/image" Target="../media/image1.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1.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1.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jpeg"/><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1.jpe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1.jpe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1.jpe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1.jpeg"/><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1.jpe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1.jpe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1.jpe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jpe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1.jpe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1.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2.pn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jpeg"/><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jpeg"/><Relationship Id="rId1" Type="http://schemas.openxmlformats.org/officeDocument/2006/relationships/chart" Target="../charts/chart1.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pic>
        <p:nvPicPr>
          <p:cNvPr id="4" name="图片 1" descr="C:\Users\Xin\Desktop\DIY市场调查\背景1.jpg背景1"/>
          <p:cNvPicPr>
            <a:picLocks noChangeAspect="1"/>
          </p:cNvPicPr>
          <p:nvPr/>
        </p:nvPicPr>
        <p:blipFill>
          <a:blip r:embed="rId1"/>
          <a:srcRect/>
          <a:stretch>
            <a:fillRect/>
          </a:stretch>
        </p:blipFill>
        <p:spPr>
          <a:xfrm>
            <a:off x="1588" y="3493"/>
            <a:ext cx="9140825" cy="6851015"/>
          </a:xfrm>
          <a:prstGeom prst="rect">
            <a:avLst/>
          </a:prstGeom>
          <a:noFill/>
          <a:ln w="9525">
            <a:noFill/>
          </a:ln>
        </p:spPr>
      </p:pic>
      <p:sp>
        <p:nvSpPr>
          <p:cNvPr id="5" name="文本框 4"/>
          <p:cNvSpPr txBox="1"/>
          <p:nvPr/>
        </p:nvSpPr>
        <p:spPr>
          <a:xfrm>
            <a:off x="782955" y="1447165"/>
            <a:ext cx="7830820" cy="1630045"/>
          </a:xfrm>
          <a:prstGeom prst="rect">
            <a:avLst/>
          </a:prstGeom>
          <a:noFill/>
          <a:extLst>
            <a:ext uri="{909E8E84-426E-40DD-AFC4-6F175D3DCCD1}">
              <a14:hiddenFill xmlns:a14="http://schemas.microsoft.com/office/drawing/2010/main">
                <a:solidFill>
                  <a:schemeClr val="accent2"/>
                </a:solidFill>
              </a14:hiddenFill>
            </a:ext>
          </a:extLst>
        </p:spPr>
        <p:txBody>
          <a:bodyPr wrap="square" rtlCol="0">
            <a:spAutoFit/>
          </a:bodyPr>
          <a:p>
            <a:r>
              <a:rPr lang="en-US" altLang="zh-CN" sz="3600">
                <a:solidFill>
                  <a:schemeClr val="tx1"/>
                </a:solidFill>
                <a:latin typeface="Aachen BT" panose="02040806020206050204" charset="0"/>
              </a:rPr>
              <a:t>DIY MARKET RESEARCH IN FRANCE</a:t>
            </a:r>
            <a:endParaRPr lang="en-US" altLang="zh-CN" sz="3600">
              <a:solidFill>
                <a:schemeClr val="tx1"/>
              </a:solidFill>
              <a:latin typeface="Aachen BT" panose="02040806020206050204" charset="0"/>
            </a:endParaRPr>
          </a:p>
          <a:p>
            <a:endParaRPr lang="en-US" altLang="zh-CN" sz="3600">
              <a:solidFill>
                <a:schemeClr val="tx1"/>
              </a:solidFill>
              <a:latin typeface="Aachen BT" panose="02040806020206050204" charset="0"/>
            </a:endParaRPr>
          </a:p>
          <a:p>
            <a:pPr algn="ctr"/>
            <a:r>
              <a:rPr lang="en-US" altLang="zh-CN" sz="2800">
                <a:solidFill>
                  <a:srgbClr val="FF6600"/>
                </a:solidFill>
                <a:latin typeface="Aachen BT" panose="02040806020206050204" charset="0"/>
                <a:ea typeface="楷体_GB2312" charset="-122"/>
              </a:rPr>
              <a:t>LUCIO LIU &amp; VICKY QIN</a:t>
            </a:r>
            <a:endParaRPr lang="en-US" altLang="zh-CN" sz="2800">
              <a:solidFill>
                <a:srgbClr val="FF6600"/>
              </a:solidFill>
              <a:latin typeface="Aachen BT" panose="02040806020206050204" charset="0"/>
              <a:ea typeface="楷体_GB2312" charset="-122"/>
            </a:endParaRPr>
          </a:p>
        </p:txBody>
      </p:sp>
      <p:pic>
        <p:nvPicPr>
          <p:cNvPr id="2053" name="图片 1"/>
          <p:cNvPicPr>
            <a:picLocks noChangeAspect="1"/>
          </p:cNvPicPr>
          <p:nvPr/>
        </p:nvPicPr>
        <p:blipFill>
          <a:blip r:embed="rId2"/>
          <a:stretch>
            <a:fillRect/>
          </a:stretch>
        </p:blipFill>
        <p:spPr>
          <a:xfrm>
            <a:off x="938213" y="3806825"/>
            <a:ext cx="7519987" cy="2660650"/>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pic>
        <p:nvPicPr>
          <p:cNvPr id="4" name="图片 1" descr="C:\Users\Xin\Desktop\DIY市场调查\背景1.jpg背景1"/>
          <p:cNvPicPr>
            <a:picLocks noChangeAspect="1"/>
          </p:cNvPicPr>
          <p:nvPr/>
        </p:nvPicPr>
        <p:blipFill>
          <a:blip r:embed="rId1"/>
          <a:srcRect/>
          <a:stretch>
            <a:fillRect/>
          </a:stretch>
        </p:blipFill>
        <p:spPr>
          <a:xfrm>
            <a:off x="2223" y="3493"/>
            <a:ext cx="9140825" cy="6851015"/>
          </a:xfrm>
          <a:prstGeom prst="rect">
            <a:avLst/>
          </a:prstGeom>
          <a:noFill/>
          <a:ln w="9525">
            <a:noFill/>
          </a:ln>
        </p:spPr>
      </p:pic>
      <p:sp>
        <p:nvSpPr>
          <p:cNvPr id="6" name="文本框 5"/>
          <p:cNvSpPr txBox="1"/>
          <p:nvPr/>
        </p:nvSpPr>
        <p:spPr>
          <a:xfrm>
            <a:off x="785495" y="1122680"/>
            <a:ext cx="5481955" cy="5164455"/>
          </a:xfrm>
          <a:prstGeom prst="rect">
            <a:avLst/>
          </a:prstGeom>
          <a:noFill/>
        </p:spPr>
        <p:txBody>
          <a:bodyPr wrap="square" rtlCol="0">
            <a:spAutoFit/>
          </a:bodyPr>
          <a:p>
            <a:r>
              <a:rPr lang="zh-CN" altLang="en-US" sz="2400">
                <a:solidFill>
                  <a:schemeClr val="tx1"/>
                </a:solidFill>
                <a:latin typeface="Aachen BT" panose="02040806020206050204" charset="0"/>
                <a:sym typeface="+mn-ea"/>
              </a:rPr>
              <a:t>Espace Emeraude </a:t>
            </a:r>
            <a:r>
              <a:rPr lang="zh-CN" altLang="en-US" sz="2400" i="1">
                <a:solidFill>
                  <a:schemeClr val="accent4"/>
                </a:solidFill>
                <a:latin typeface="AvantGarde Md BT" panose="020B0602020202020204" charset="0"/>
                <a:sym typeface="+mn-ea"/>
              </a:rPr>
              <a:t> </a:t>
            </a:r>
            <a:endParaRPr lang="zh-CN" altLang="en-US" sz="2400" i="1">
              <a:solidFill>
                <a:schemeClr val="accent4"/>
              </a:solidFill>
              <a:latin typeface="AvantGarde Md BT" panose="020B0602020202020204" charset="0"/>
              <a:sym typeface="+mn-ea"/>
            </a:endParaRPr>
          </a:p>
          <a:p>
            <a:endParaRPr lang="zh-CN" altLang="en-US" i="1">
              <a:solidFill>
                <a:schemeClr val="accent2"/>
              </a:solidFill>
              <a:latin typeface="AvantGarde Md BT" panose="020B0602020202020204" charset="0"/>
              <a:sym typeface="+mn-ea"/>
            </a:endParaRPr>
          </a:p>
          <a:p>
            <a:r>
              <a:rPr lang="zh-CN" altLang="en-US" i="1">
                <a:solidFill>
                  <a:schemeClr val="accent2"/>
                </a:solidFill>
                <a:latin typeface="AvantGarde Md BT" panose="020B0602020202020204" charset="0"/>
                <a:sym typeface="+mn-ea"/>
              </a:rPr>
              <a:t>www.espace-emeraude.fr</a:t>
            </a:r>
            <a:endParaRPr lang="zh-CN" altLang="en-US" i="1">
              <a:solidFill>
                <a:schemeClr val="accent4"/>
              </a:solidFill>
              <a:latin typeface="AvantGarde Md BT" panose="020B0602020202020204" charset="0"/>
            </a:endParaRPr>
          </a:p>
          <a:p>
            <a:endParaRPr lang="en-US" altLang="zh-CN" i="1">
              <a:solidFill>
                <a:schemeClr val="bg1"/>
              </a:solidFill>
              <a:latin typeface="AvantGarde Md BT" panose="020B0602020202020204" charset="0"/>
              <a:sym typeface="+mn-ea"/>
            </a:endParaRPr>
          </a:p>
          <a:p>
            <a:r>
              <a:rPr lang="en-US" altLang="zh-CN" i="1">
                <a:solidFill>
                  <a:schemeClr val="tx1"/>
                </a:solidFill>
                <a:latin typeface="AvantGarde Md BT" panose="020B0602020202020204" charset="0"/>
                <a:sym typeface="+mn-ea"/>
              </a:rPr>
              <a:t>90</a:t>
            </a:r>
            <a:r>
              <a:rPr lang="zh-CN" altLang="en-US" i="1">
                <a:solidFill>
                  <a:schemeClr val="tx1"/>
                </a:solidFill>
                <a:latin typeface="AvantGarde Md BT" panose="020B0602020202020204" charset="0"/>
                <a:sym typeface="+mn-ea"/>
              </a:rPr>
              <a:t> </a:t>
            </a:r>
            <a:r>
              <a:rPr lang="en-US" altLang="zh-CN" i="1">
                <a:solidFill>
                  <a:schemeClr val="tx1"/>
                </a:solidFill>
                <a:latin typeface="AvantGarde Md BT" panose="020B0602020202020204" charset="0"/>
                <a:sym typeface="+mn-ea"/>
              </a:rPr>
              <a:t>stores, a</a:t>
            </a:r>
            <a:r>
              <a:rPr lang="zh-CN" altLang="en-US" i="1">
                <a:solidFill>
                  <a:schemeClr val="tx1"/>
                </a:solidFill>
                <a:latin typeface="AvantGarde Md BT" panose="020B0602020202020204" charset="0"/>
                <a:sym typeface="+mn-ea"/>
              </a:rPr>
              <a:t>verage Size 1500m</a:t>
            </a:r>
            <a:r>
              <a:rPr lang="zh-CN" altLang="en-US" i="1" baseline="30000">
                <a:solidFill>
                  <a:schemeClr val="tx1"/>
                </a:solidFill>
                <a:latin typeface="AvantGarde Md BT" panose="020B0602020202020204" charset="0"/>
                <a:sym typeface="+mn-ea"/>
              </a:rPr>
              <a:t>2</a:t>
            </a:r>
            <a:r>
              <a:rPr lang="en-US" altLang="zh-CN" i="1">
                <a:solidFill>
                  <a:schemeClr val="tx1"/>
                </a:solidFill>
                <a:latin typeface="AvantGarde Md BT" panose="020B0602020202020204" charset="0"/>
                <a:sym typeface="+mn-ea"/>
              </a:rPr>
              <a:t>, </a:t>
            </a:r>
            <a:endParaRPr lang="en-US" altLang="zh-CN" i="1">
              <a:solidFill>
                <a:schemeClr val="tx1"/>
              </a:solidFill>
              <a:latin typeface="AvantGarde Md BT" panose="020B0602020202020204" charset="0"/>
              <a:sym typeface="+mn-ea"/>
            </a:endParaRPr>
          </a:p>
          <a:p>
            <a:r>
              <a:rPr lang="en-US" altLang="zh-CN" i="1">
                <a:solidFill>
                  <a:schemeClr val="tx1"/>
                </a:solidFill>
                <a:latin typeface="AvantGarde Md BT" panose="020B0602020202020204" charset="0"/>
                <a:sym typeface="+mn-ea"/>
              </a:rPr>
              <a:t>specialist for garden and home equipment</a:t>
            </a:r>
            <a:endParaRPr lang="en-US" altLang="zh-CN" i="1">
              <a:solidFill>
                <a:schemeClr val="tx1"/>
              </a:solidFill>
              <a:latin typeface="AvantGarde Md BT" panose="020B0602020202020204" charset="0"/>
              <a:sym typeface="+mn-ea"/>
            </a:endParaRPr>
          </a:p>
          <a:p>
            <a:endParaRPr lang="en-US" altLang="zh-CN" i="1">
              <a:solidFill>
                <a:schemeClr val="tx1"/>
              </a:solidFill>
              <a:latin typeface="AvantGarde Md BT" panose="020B0602020202020204" charset="0"/>
              <a:sym typeface="+mn-ea"/>
            </a:endParaRPr>
          </a:p>
          <a:p>
            <a:endParaRPr lang="zh-CN" altLang="en-US" i="1">
              <a:solidFill>
                <a:schemeClr val="accent4"/>
              </a:solidFill>
              <a:latin typeface="AvantGarde Md BT" panose="020B0602020202020204" charset="0"/>
              <a:sym typeface="+mn-ea"/>
            </a:endParaRPr>
          </a:p>
          <a:p>
            <a:endParaRPr lang="zh-CN" altLang="en-US" i="1">
              <a:solidFill>
                <a:schemeClr val="accent4"/>
              </a:solidFill>
              <a:latin typeface="AvantGarde Md BT" panose="020B0602020202020204" charset="0"/>
              <a:sym typeface="+mn-ea"/>
            </a:endParaRPr>
          </a:p>
          <a:p>
            <a:endParaRPr lang="zh-CN" altLang="en-US" i="1">
              <a:solidFill>
                <a:schemeClr val="accent4"/>
              </a:solidFill>
              <a:latin typeface="AvantGarde Md BT" panose="020B0602020202020204" charset="0"/>
              <a:sym typeface="+mn-ea"/>
            </a:endParaRPr>
          </a:p>
          <a:p>
            <a:r>
              <a:rPr lang="zh-CN" altLang="en-US" sz="2400">
                <a:solidFill>
                  <a:schemeClr val="tx1"/>
                </a:solidFill>
                <a:latin typeface="Aachen BT" panose="02040806020206050204" charset="0"/>
                <a:sym typeface="+mn-ea"/>
              </a:rPr>
              <a:t>La boîte à Outils</a:t>
            </a:r>
            <a:r>
              <a:rPr lang="zh-CN" altLang="en-US">
                <a:solidFill>
                  <a:schemeClr val="tx1"/>
                </a:solidFill>
                <a:latin typeface="Aachen BT" panose="02040806020206050204" charset="0"/>
                <a:sym typeface="+mn-ea"/>
              </a:rPr>
              <a:t> </a:t>
            </a:r>
            <a:endParaRPr lang="zh-CN" altLang="en-US">
              <a:solidFill>
                <a:schemeClr val="tx1"/>
              </a:solidFill>
              <a:latin typeface="Aachen BT" panose="02040806020206050204" charset="0"/>
              <a:sym typeface="+mn-ea"/>
            </a:endParaRPr>
          </a:p>
          <a:p>
            <a:endParaRPr lang="zh-CN" altLang="en-US" i="1">
              <a:solidFill>
                <a:schemeClr val="accent4"/>
              </a:solidFill>
              <a:latin typeface="AvantGarde Md BT" panose="020B0602020202020204" charset="0"/>
              <a:sym typeface="+mn-ea"/>
            </a:endParaRPr>
          </a:p>
          <a:p>
            <a:r>
              <a:rPr lang="zh-CN" altLang="en-US" i="1">
                <a:solidFill>
                  <a:schemeClr val="accent2"/>
                </a:solidFill>
                <a:latin typeface="AvantGarde Md BT" panose="020B0602020202020204" charset="0"/>
                <a:sym typeface="+mn-ea"/>
              </a:rPr>
              <a:t>www.laboiteaoutils.fr</a:t>
            </a:r>
            <a:endParaRPr lang="zh-CN" altLang="en-US" i="1">
              <a:solidFill>
                <a:schemeClr val="accent4"/>
              </a:solidFill>
              <a:latin typeface="AvantGarde Md BT" panose="020B0602020202020204" charset="0"/>
            </a:endParaRPr>
          </a:p>
          <a:p>
            <a:endParaRPr lang="en-US" altLang="zh-CN" i="1">
              <a:solidFill>
                <a:schemeClr val="bg1"/>
              </a:solidFill>
              <a:latin typeface="AvantGarde Md BT" panose="020B0602020202020204" charset="0"/>
              <a:sym typeface="+mn-ea"/>
            </a:endParaRPr>
          </a:p>
          <a:p>
            <a:r>
              <a:rPr lang="en-US" altLang="zh-CN" i="1">
                <a:solidFill>
                  <a:schemeClr val="tx1"/>
                </a:solidFill>
                <a:latin typeface="AvantGarde Md BT" panose="020B0602020202020204" charset="0"/>
                <a:sym typeface="+mn-ea"/>
              </a:rPr>
              <a:t>11 stores located in rural areas or close to </a:t>
            </a:r>
            <a:endParaRPr lang="en-US" altLang="zh-CN" i="1">
              <a:solidFill>
                <a:schemeClr val="tx1"/>
              </a:solidFill>
              <a:latin typeface="AvantGarde Md BT" panose="020B0602020202020204" charset="0"/>
              <a:sym typeface="+mn-ea"/>
            </a:endParaRPr>
          </a:p>
          <a:p>
            <a:r>
              <a:rPr lang="en-US" altLang="zh-CN" i="1">
                <a:solidFill>
                  <a:schemeClr val="tx1"/>
                </a:solidFill>
                <a:latin typeface="AvantGarde Md BT" panose="020B0602020202020204" charset="0"/>
                <a:sym typeface="+mn-ea"/>
              </a:rPr>
              <a:t>medium-sized agglomerations, a</a:t>
            </a:r>
            <a:r>
              <a:rPr lang="zh-CN" altLang="en-US" i="1">
                <a:solidFill>
                  <a:schemeClr val="tx1"/>
                </a:solidFill>
                <a:latin typeface="AvantGarde Md BT" panose="020B0602020202020204" charset="0"/>
                <a:sym typeface="+mn-ea"/>
              </a:rPr>
              <a:t>verage Size 2640m</a:t>
            </a:r>
            <a:r>
              <a:rPr lang="zh-CN" altLang="en-US" i="1" baseline="30000">
                <a:solidFill>
                  <a:schemeClr val="tx1"/>
                </a:solidFill>
                <a:latin typeface="AvantGarde Md BT" panose="020B0602020202020204" charset="0"/>
                <a:sym typeface="+mn-ea"/>
              </a:rPr>
              <a:t>2</a:t>
            </a:r>
            <a:endParaRPr lang="zh-CN" altLang="en-US" i="1" baseline="30000">
              <a:solidFill>
                <a:schemeClr val="tx1"/>
              </a:solidFill>
              <a:latin typeface="AvantGarde Md BT" panose="020B0602020202020204" charset="0"/>
              <a:sym typeface="+mn-ea"/>
            </a:endParaRPr>
          </a:p>
          <a:p>
            <a:endParaRPr lang="zh-CN" altLang="en-US" i="1" baseline="30000">
              <a:solidFill>
                <a:schemeClr val="tx1"/>
              </a:solidFill>
              <a:latin typeface="AvantGarde Md BT" panose="020B0602020202020204" charset="0"/>
              <a:sym typeface="+mn-ea"/>
            </a:endParaRPr>
          </a:p>
        </p:txBody>
      </p:sp>
      <p:pic>
        <p:nvPicPr>
          <p:cNvPr id="9" name="图片 8" descr="Photo-Concept"/>
          <p:cNvPicPr>
            <a:picLocks noChangeAspect="1"/>
          </p:cNvPicPr>
          <p:nvPr/>
        </p:nvPicPr>
        <p:blipFill>
          <a:blip r:embed="rId2"/>
          <a:stretch>
            <a:fillRect/>
          </a:stretch>
        </p:blipFill>
        <p:spPr>
          <a:xfrm>
            <a:off x="6069965" y="1122680"/>
            <a:ext cx="2637155" cy="2387600"/>
          </a:xfrm>
          <a:prstGeom prst="rect">
            <a:avLst/>
          </a:prstGeom>
        </p:spPr>
      </p:pic>
      <p:pic>
        <p:nvPicPr>
          <p:cNvPr id="11" name="图片 10" descr="15_fc1da7257992fc36032e11db3df7a664_s"/>
          <p:cNvPicPr>
            <a:picLocks noChangeAspect="1"/>
          </p:cNvPicPr>
          <p:nvPr/>
        </p:nvPicPr>
        <p:blipFill>
          <a:blip r:embed="rId3"/>
          <a:stretch>
            <a:fillRect/>
          </a:stretch>
        </p:blipFill>
        <p:spPr>
          <a:xfrm>
            <a:off x="6069965" y="4062095"/>
            <a:ext cx="2637790" cy="204533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pic>
        <p:nvPicPr>
          <p:cNvPr id="4" name="图片 1" descr="C:\Users\Xin\Desktop\DIY市场调查\背景1.jpg背景1"/>
          <p:cNvPicPr>
            <a:picLocks noChangeAspect="1"/>
          </p:cNvPicPr>
          <p:nvPr/>
        </p:nvPicPr>
        <p:blipFill>
          <a:blip r:embed="rId1"/>
          <a:srcRect/>
          <a:stretch>
            <a:fillRect/>
          </a:stretch>
        </p:blipFill>
        <p:spPr>
          <a:xfrm>
            <a:off x="2223" y="3493"/>
            <a:ext cx="9140825" cy="6851015"/>
          </a:xfrm>
          <a:prstGeom prst="rect">
            <a:avLst/>
          </a:prstGeom>
          <a:noFill/>
          <a:ln w="9525">
            <a:noFill/>
          </a:ln>
        </p:spPr>
      </p:pic>
      <p:sp>
        <p:nvSpPr>
          <p:cNvPr id="6" name="文本框 5"/>
          <p:cNvSpPr txBox="1"/>
          <p:nvPr/>
        </p:nvSpPr>
        <p:spPr>
          <a:xfrm>
            <a:off x="1026795" y="1042035"/>
            <a:ext cx="5048250" cy="4523105"/>
          </a:xfrm>
          <a:prstGeom prst="rect">
            <a:avLst/>
          </a:prstGeom>
          <a:noFill/>
        </p:spPr>
        <p:txBody>
          <a:bodyPr wrap="square" rtlCol="0">
            <a:spAutoFit/>
          </a:bodyPr>
          <a:p>
            <a:r>
              <a:rPr lang="en-US" altLang="zh-CN" sz="2400">
                <a:solidFill>
                  <a:schemeClr val="tx1"/>
                </a:solidFill>
                <a:latin typeface="Aachen BT" panose="02040806020206050204" charset="0"/>
                <a:sym typeface="+mn-ea"/>
              </a:rPr>
              <a:t>L</a:t>
            </a:r>
            <a:r>
              <a:rPr lang="zh-CN" altLang="en-US" sz="2400">
                <a:solidFill>
                  <a:schemeClr val="tx1"/>
                </a:solidFill>
                <a:latin typeface="Aachen BT" panose="02040806020206050204" charset="0"/>
                <a:sym typeface="+mn-ea"/>
              </a:rPr>
              <a:t>eclerc-BBJ</a:t>
            </a:r>
            <a:r>
              <a:rPr lang="zh-CN" altLang="en-US">
                <a:solidFill>
                  <a:schemeClr val="tx1"/>
                </a:solidFill>
                <a:latin typeface="Aachen BT" panose="02040806020206050204" charset="0"/>
                <a:sym typeface="+mn-ea"/>
              </a:rPr>
              <a:t>  </a:t>
            </a:r>
            <a:endParaRPr lang="zh-CN" altLang="en-US">
              <a:solidFill>
                <a:schemeClr val="tx1"/>
              </a:solidFill>
              <a:latin typeface="Aachen BT" panose="02040806020206050204" charset="0"/>
              <a:sym typeface="+mn-ea"/>
            </a:endParaRPr>
          </a:p>
          <a:p>
            <a:endParaRPr lang="zh-CN" altLang="en-US" i="1">
              <a:solidFill>
                <a:schemeClr val="accent4"/>
              </a:solidFill>
              <a:latin typeface="AvantGarde Md BT" panose="020B0602020202020204" charset="0"/>
              <a:sym typeface="+mn-ea"/>
            </a:endParaRPr>
          </a:p>
          <a:p>
            <a:r>
              <a:rPr lang="zh-CN" altLang="en-US" i="1">
                <a:solidFill>
                  <a:schemeClr val="accent2"/>
                </a:solidFill>
                <a:latin typeface="AvantGarde Md BT" panose="020B0602020202020204" charset="0"/>
                <a:sym typeface="+mn-ea"/>
              </a:rPr>
              <a:t>www.e-leclerc.com</a:t>
            </a:r>
            <a:endParaRPr lang="zh-CN" altLang="en-US" i="1">
              <a:solidFill>
                <a:schemeClr val="bg1"/>
              </a:solidFill>
              <a:latin typeface="AvantGarde Md BT" panose="020B0602020202020204" charset="0"/>
            </a:endParaRPr>
          </a:p>
          <a:p>
            <a:endParaRPr lang="en-US" altLang="zh-CN" i="1">
              <a:solidFill>
                <a:schemeClr val="bg1"/>
              </a:solidFill>
              <a:latin typeface="AvantGarde Md BT" panose="020B0602020202020204" charset="0"/>
              <a:sym typeface="+mn-ea"/>
            </a:endParaRPr>
          </a:p>
          <a:p>
            <a:r>
              <a:rPr lang="en-US" altLang="zh-CN" i="1">
                <a:solidFill>
                  <a:schemeClr val="tx1"/>
                </a:solidFill>
                <a:latin typeface="AvantGarde Md BT" panose="020B0602020202020204" charset="0"/>
                <a:sym typeface="+mn-ea"/>
              </a:rPr>
              <a:t>569 stores, a</a:t>
            </a:r>
            <a:r>
              <a:rPr lang="zh-CN" altLang="en-US" i="1">
                <a:solidFill>
                  <a:schemeClr val="tx1"/>
                </a:solidFill>
                <a:latin typeface="AvantGarde Md BT" panose="020B0602020202020204" charset="0"/>
                <a:sym typeface="+mn-ea"/>
              </a:rPr>
              <a:t>verage Size 2935m</a:t>
            </a:r>
            <a:r>
              <a:rPr lang="zh-CN" altLang="en-US" i="1" baseline="30000">
                <a:solidFill>
                  <a:schemeClr val="tx1"/>
                </a:solidFill>
                <a:latin typeface="AvantGarde Md BT" panose="020B0602020202020204" charset="0"/>
                <a:sym typeface="+mn-ea"/>
              </a:rPr>
              <a:t>2</a:t>
            </a:r>
            <a:r>
              <a:rPr lang="en-US" altLang="zh-CN" i="1">
                <a:solidFill>
                  <a:schemeClr val="tx1"/>
                </a:solidFill>
                <a:latin typeface="AvantGarde Md BT" panose="020B0602020202020204" charset="0"/>
                <a:sym typeface="+mn-ea"/>
              </a:rPr>
              <a:t>, </a:t>
            </a:r>
            <a:endParaRPr lang="en-US" altLang="zh-CN" i="1">
              <a:solidFill>
                <a:schemeClr val="tx1"/>
              </a:solidFill>
              <a:latin typeface="AvantGarde Md BT" panose="020B0602020202020204" charset="0"/>
              <a:sym typeface="+mn-ea"/>
            </a:endParaRPr>
          </a:p>
          <a:p>
            <a:r>
              <a:rPr lang="en-US" altLang="zh-CN" i="1">
                <a:solidFill>
                  <a:schemeClr val="tx1"/>
                </a:solidFill>
                <a:latin typeface="AvantGarde Md BT" panose="020B0602020202020204" charset="0"/>
                <a:sym typeface="+mn-ea"/>
              </a:rPr>
              <a:t>is a wholesaler / semi-wholesale service</a:t>
            </a:r>
            <a:endParaRPr lang="en-US" altLang="zh-CN" i="1">
              <a:solidFill>
                <a:schemeClr val="tx1"/>
              </a:solidFill>
              <a:latin typeface="AvantGarde Md BT" panose="020B0602020202020204" charset="0"/>
              <a:sym typeface="+mn-ea"/>
            </a:endParaRPr>
          </a:p>
          <a:p>
            <a:endParaRPr lang="zh-CN" altLang="en-US" i="1">
              <a:solidFill>
                <a:schemeClr val="accent4"/>
              </a:solidFill>
              <a:latin typeface="AvantGarde Md BT" panose="020B0602020202020204" charset="0"/>
            </a:endParaRPr>
          </a:p>
          <a:p>
            <a:endParaRPr lang="zh-CN" altLang="en-US" sz="2400" i="1">
              <a:solidFill>
                <a:schemeClr val="accent4"/>
              </a:solidFill>
              <a:latin typeface="AvantGarde Md BT" panose="020B0602020202020204" charset="0"/>
              <a:sym typeface="+mn-ea"/>
            </a:endParaRPr>
          </a:p>
          <a:p>
            <a:r>
              <a:rPr lang="zh-CN" altLang="en-US" sz="2400">
                <a:solidFill>
                  <a:schemeClr val="tx1"/>
                </a:solidFill>
                <a:latin typeface="Aachen BT" panose="02040806020206050204" charset="0"/>
                <a:sym typeface="+mn-ea"/>
              </a:rPr>
              <a:t>Les Briconautes</a:t>
            </a:r>
            <a:r>
              <a:rPr lang="zh-CN" altLang="en-US">
                <a:solidFill>
                  <a:schemeClr val="tx1"/>
                </a:solidFill>
                <a:latin typeface="Aachen BT" panose="02040806020206050204" charset="0"/>
                <a:sym typeface="+mn-ea"/>
              </a:rPr>
              <a:t>  </a:t>
            </a:r>
            <a:endParaRPr lang="zh-CN" altLang="en-US">
              <a:solidFill>
                <a:schemeClr val="tx1"/>
              </a:solidFill>
              <a:latin typeface="Aachen BT" panose="02040806020206050204" charset="0"/>
              <a:sym typeface="+mn-ea"/>
            </a:endParaRPr>
          </a:p>
          <a:p>
            <a:endParaRPr lang="zh-CN" altLang="en-US" i="1">
              <a:solidFill>
                <a:schemeClr val="accent2"/>
              </a:solidFill>
              <a:latin typeface="AvantGarde Md BT" panose="020B0602020202020204" charset="0"/>
              <a:sym typeface="+mn-ea"/>
            </a:endParaRPr>
          </a:p>
          <a:p>
            <a:r>
              <a:rPr lang="zh-CN" altLang="en-US" i="1">
                <a:solidFill>
                  <a:schemeClr val="accent2"/>
                </a:solidFill>
                <a:latin typeface="AvantGarde Md BT" panose="020B0602020202020204" charset="0"/>
                <a:sym typeface="+mn-ea"/>
              </a:rPr>
              <a:t>www.les-briconautes.fr</a:t>
            </a:r>
            <a:endParaRPr lang="zh-CN" altLang="en-US" i="1">
              <a:solidFill>
                <a:schemeClr val="accent4"/>
              </a:solidFill>
              <a:latin typeface="AvantGarde Md BT" panose="020B0602020202020204" charset="0"/>
            </a:endParaRPr>
          </a:p>
          <a:p>
            <a:endParaRPr lang="en-US" altLang="zh-CN" i="1">
              <a:solidFill>
                <a:schemeClr val="tx1"/>
              </a:solidFill>
              <a:latin typeface="AvantGarde Md BT" panose="020B0602020202020204" charset="0"/>
              <a:sym typeface="+mn-ea"/>
            </a:endParaRPr>
          </a:p>
          <a:p>
            <a:r>
              <a:rPr lang="en-US" altLang="zh-CN" i="1">
                <a:solidFill>
                  <a:schemeClr val="tx1"/>
                </a:solidFill>
                <a:latin typeface="AvantGarde Md BT" panose="020B0602020202020204" charset="0"/>
                <a:sym typeface="+mn-ea"/>
              </a:rPr>
              <a:t>153 stores, a</a:t>
            </a:r>
            <a:r>
              <a:rPr lang="zh-CN" altLang="en-US" i="1">
                <a:solidFill>
                  <a:schemeClr val="tx1"/>
                </a:solidFill>
                <a:latin typeface="AvantGarde Md BT" panose="020B0602020202020204" charset="0"/>
                <a:sym typeface="+mn-ea"/>
              </a:rPr>
              <a:t>verage Size 2200m</a:t>
            </a:r>
            <a:r>
              <a:rPr lang="zh-CN" altLang="en-US" i="1" baseline="30000">
                <a:solidFill>
                  <a:schemeClr val="tx1"/>
                </a:solidFill>
                <a:latin typeface="AvantGarde Md BT" panose="020B0602020202020204" charset="0"/>
                <a:sym typeface="+mn-ea"/>
              </a:rPr>
              <a:t>2</a:t>
            </a:r>
            <a:r>
              <a:rPr lang="en-US" altLang="zh-CN" i="1">
                <a:solidFill>
                  <a:schemeClr val="tx1"/>
                </a:solidFill>
                <a:latin typeface="AvantGarde Md BT" panose="020B0602020202020204" charset="0"/>
                <a:sym typeface="+mn-ea"/>
              </a:rPr>
              <a:t>,  </a:t>
            </a:r>
            <a:endParaRPr lang="en-US" altLang="zh-CN" i="1">
              <a:solidFill>
                <a:schemeClr val="tx1"/>
              </a:solidFill>
              <a:latin typeface="AvantGarde Md BT" panose="020B0602020202020204" charset="0"/>
              <a:sym typeface="+mn-ea"/>
            </a:endParaRPr>
          </a:p>
          <a:p>
            <a:r>
              <a:rPr lang="en-US" altLang="zh-CN" i="1">
                <a:solidFill>
                  <a:schemeClr val="tx1"/>
                </a:solidFill>
                <a:latin typeface="AvantGarde Md BT" panose="020B0602020202020204" charset="0"/>
                <a:sym typeface="+mn-ea"/>
              </a:rPr>
              <a:t>is a gardening franchise, specializing in durable and solid garden sheds.</a:t>
            </a:r>
            <a:endParaRPr lang="en-US" altLang="zh-CN" i="1">
              <a:solidFill>
                <a:schemeClr val="tx1"/>
              </a:solidFill>
              <a:latin typeface="AvantGarde Md BT" panose="020B0602020202020204" charset="0"/>
              <a:sym typeface="+mn-ea"/>
            </a:endParaRPr>
          </a:p>
        </p:txBody>
      </p:sp>
      <p:pic>
        <p:nvPicPr>
          <p:cNvPr id="7" name="图片 6" descr="concept brico2"/>
          <p:cNvPicPr>
            <a:picLocks noChangeAspect="1"/>
          </p:cNvPicPr>
          <p:nvPr/>
        </p:nvPicPr>
        <p:blipFill>
          <a:blip r:embed="rId2"/>
          <a:stretch>
            <a:fillRect/>
          </a:stretch>
        </p:blipFill>
        <p:spPr>
          <a:xfrm>
            <a:off x="5728970" y="1042035"/>
            <a:ext cx="2907030" cy="2135505"/>
          </a:xfrm>
          <a:prstGeom prst="rect">
            <a:avLst/>
          </a:prstGeom>
        </p:spPr>
      </p:pic>
      <p:pic>
        <p:nvPicPr>
          <p:cNvPr id="9" name="图片 8" descr="Gardening-Briconautes-3"/>
          <p:cNvPicPr>
            <a:picLocks noChangeAspect="1"/>
          </p:cNvPicPr>
          <p:nvPr/>
        </p:nvPicPr>
        <p:blipFill>
          <a:blip r:embed="rId3"/>
          <a:stretch>
            <a:fillRect/>
          </a:stretch>
        </p:blipFill>
        <p:spPr>
          <a:xfrm>
            <a:off x="5728970" y="4017645"/>
            <a:ext cx="2911475" cy="191706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pic>
        <p:nvPicPr>
          <p:cNvPr id="4" name="图片 1" descr="C:\Users\Xin\Desktop\DIY市场调查\背景1.jpg背景1"/>
          <p:cNvPicPr>
            <a:picLocks noChangeAspect="1"/>
          </p:cNvPicPr>
          <p:nvPr/>
        </p:nvPicPr>
        <p:blipFill>
          <a:blip r:embed="rId1"/>
          <a:srcRect/>
          <a:stretch>
            <a:fillRect/>
          </a:stretch>
        </p:blipFill>
        <p:spPr>
          <a:xfrm>
            <a:off x="-317" y="3493"/>
            <a:ext cx="9140825" cy="6851015"/>
          </a:xfrm>
          <a:prstGeom prst="rect">
            <a:avLst/>
          </a:prstGeom>
          <a:noFill/>
          <a:ln w="9525">
            <a:noFill/>
          </a:ln>
        </p:spPr>
      </p:pic>
      <p:sp>
        <p:nvSpPr>
          <p:cNvPr id="5" name="文本框 4"/>
          <p:cNvSpPr txBox="1"/>
          <p:nvPr/>
        </p:nvSpPr>
        <p:spPr>
          <a:xfrm>
            <a:off x="475615" y="1029335"/>
            <a:ext cx="6168390" cy="4799965"/>
          </a:xfrm>
          <a:prstGeom prst="rect">
            <a:avLst/>
          </a:prstGeom>
          <a:noFill/>
        </p:spPr>
        <p:txBody>
          <a:bodyPr wrap="square" rtlCol="0">
            <a:spAutoFit/>
          </a:bodyPr>
          <a:p>
            <a:endParaRPr lang="zh-CN" altLang="en-US" i="1">
              <a:solidFill>
                <a:schemeClr val="accent2"/>
              </a:solidFill>
              <a:latin typeface="AvantGarde Md BT" panose="020B0602020202020204" charset="0"/>
              <a:sym typeface="+mn-ea"/>
            </a:endParaRPr>
          </a:p>
          <a:p>
            <a:r>
              <a:rPr lang="zh-CN" altLang="en-US" sz="2400">
                <a:solidFill>
                  <a:schemeClr val="tx1"/>
                </a:solidFill>
                <a:latin typeface="Aachen BT" panose="02040806020206050204" charset="0"/>
                <a:sym typeface="+mn-ea"/>
              </a:rPr>
              <a:t>Mr. Bricolage </a:t>
            </a:r>
            <a:r>
              <a:rPr lang="zh-CN" altLang="en-US">
                <a:solidFill>
                  <a:schemeClr val="tx1"/>
                </a:solidFill>
                <a:latin typeface="Aachen BT" panose="02040806020206050204" charset="0"/>
                <a:sym typeface="+mn-ea"/>
              </a:rPr>
              <a:t> </a:t>
            </a:r>
            <a:endParaRPr lang="zh-CN" altLang="en-US">
              <a:solidFill>
                <a:schemeClr val="tx1"/>
              </a:solidFill>
              <a:latin typeface="Aachen BT" panose="02040806020206050204" charset="0"/>
              <a:sym typeface="+mn-ea"/>
            </a:endParaRPr>
          </a:p>
          <a:p>
            <a:endParaRPr lang="zh-CN" altLang="en-US" i="1">
              <a:solidFill>
                <a:schemeClr val="accent4"/>
              </a:solidFill>
              <a:latin typeface="AvantGarde Md BT" panose="020B0602020202020204" charset="0"/>
              <a:sym typeface="+mn-ea"/>
            </a:endParaRPr>
          </a:p>
          <a:p>
            <a:r>
              <a:rPr lang="zh-CN" altLang="en-US" i="1">
                <a:solidFill>
                  <a:schemeClr val="accent2"/>
                </a:solidFill>
                <a:latin typeface="AvantGarde Md BT" panose="020B0602020202020204" charset="0"/>
                <a:sym typeface="+mn-ea"/>
              </a:rPr>
              <a:t>www.mr-bricolage.fr</a:t>
            </a:r>
            <a:endParaRPr lang="zh-CN" altLang="en-US" i="1">
              <a:solidFill>
                <a:schemeClr val="accent4"/>
              </a:solidFill>
              <a:latin typeface="AvantGarde Md BT" panose="020B0602020202020204" charset="0"/>
            </a:endParaRPr>
          </a:p>
          <a:p>
            <a:endParaRPr lang="zh-CN" altLang="en-US" i="1">
              <a:solidFill>
                <a:schemeClr val="tx1"/>
              </a:solidFill>
              <a:latin typeface="AvantGarde Md BT" panose="020B0602020202020204" charset="0"/>
              <a:sym typeface="+mn-ea"/>
            </a:endParaRPr>
          </a:p>
          <a:p>
            <a:r>
              <a:rPr lang="zh-CN" altLang="en-US" i="1">
                <a:solidFill>
                  <a:schemeClr val="tx1"/>
                </a:solidFill>
                <a:latin typeface="AvantGarde Md BT" panose="020B0602020202020204" charset="0"/>
                <a:sym typeface="+mn-ea"/>
              </a:rPr>
              <a:t>Average Size 2900m</a:t>
            </a:r>
            <a:r>
              <a:rPr lang="zh-CN" altLang="en-US" i="1" baseline="30000">
                <a:solidFill>
                  <a:schemeClr val="tx1"/>
                </a:solidFill>
                <a:latin typeface="AvantGarde Md BT" panose="020B0602020202020204" charset="0"/>
                <a:sym typeface="+mn-ea"/>
              </a:rPr>
              <a:t>2</a:t>
            </a:r>
            <a:r>
              <a:rPr lang="en-US" altLang="zh-CN" i="1">
                <a:solidFill>
                  <a:schemeClr val="tx1"/>
                </a:solidFill>
                <a:latin typeface="AvantGarde Md BT" panose="020B0602020202020204" charset="0"/>
                <a:sym typeface="+mn-ea"/>
              </a:rPr>
              <a:t>, </a:t>
            </a:r>
            <a:r>
              <a:rPr lang="zh-CN" altLang="en-US" i="1">
                <a:solidFill>
                  <a:schemeClr val="tx1"/>
                </a:solidFill>
                <a:latin typeface="AvantGarde Md BT" panose="020B0602020202020204" charset="0"/>
              </a:rPr>
              <a:t>has around 80 shops </a:t>
            </a:r>
            <a:endParaRPr lang="zh-CN" altLang="en-US" i="1">
              <a:solidFill>
                <a:schemeClr val="tx1"/>
              </a:solidFill>
              <a:latin typeface="AvantGarde Md BT" panose="020B0602020202020204" charset="0"/>
            </a:endParaRPr>
          </a:p>
          <a:p>
            <a:r>
              <a:rPr lang="zh-CN" altLang="en-US" i="1">
                <a:solidFill>
                  <a:schemeClr val="tx1"/>
                </a:solidFill>
                <a:latin typeface="AvantGarde Md BT" panose="020B0602020202020204" charset="0"/>
              </a:rPr>
              <a:t>and 435 franchise stores across France</a:t>
            </a:r>
            <a:r>
              <a:rPr lang="en-US" altLang="zh-CN" i="1">
                <a:solidFill>
                  <a:schemeClr val="tx1"/>
                </a:solidFill>
                <a:latin typeface="AvantGarde Md BT" panose="020B0602020202020204" charset="0"/>
              </a:rPr>
              <a:t>,</a:t>
            </a:r>
            <a:r>
              <a:rPr lang="zh-CN" altLang="en-US" i="1">
                <a:solidFill>
                  <a:schemeClr val="tx1"/>
                </a:solidFill>
                <a:latin typeface="AvantGarde Md BT" panose="020B0602020202020204" charset="0"/>
              </a:rPr>
              <a:t> </a:t>
            </a:r>
            <a:endParaRPr lang="zh-CN" altLang="en-US" i="1">
              <a:solidFill>
                <a:schemeClr val="tx1"/>
              </a:solidFill>
              <a:latin typeface="AvantGarde Md BT" panose="020B0602020202020204" charset="0"/>
            </a:endParaRPr>
          </a:p>
          <a:p>
            <a:r>
              <a:rPr lang="zh-CN" altLang="en-US" i="1">
                <a:solidFill>
                  <a:schemeClr val="tx1"/>
                </a:solidFill>
                <a:latin typeface="AvantGarde Md BT" panose="020B0602020202020204" charset="0"/>
              </a:rPr>
              <a:t>also has operations across numerous European countries, as well as in South America and North Africa</a:t>
            </a:r>
            <a:endParaRPr lang="zh-CN" altLang="en-US" i="1">
              <a:solidFill>
                <a:schemeClr val="tx1"/>
              </a:solidFill>
              <a:latin typeface="AvantGarde Md BT" panose="020B0602020202020204" charset="0"/>
            </a:endParaRPr>
          </a:p>
          <a:p>
            <a:endParaRPr lang="zh-CN" altLang="en-US" i="1">
              <a:solidFill>
                <a:schemeClr val="accent4"/>
              </a:solidFill>
              <a:latin typeface="AvantGarde Md BT" panose="020B0602020202020204" charset="0"/>
              <a:sym typeface="+mn-ea"/>
            </a:endParaRPr>
          </a:p>
          <a:p>
            <a:endParaRPr lang="zh-CN" altLang="en-US" sz="2400" i="1">
              <a:solidFill>
                <a:schemeClr val="accent4"/>
              </a:solidFill>
              <a:latin typeface="AvantGarde Md BT" panose="020B0602020202020204" charset="0"/>
              <a:sym typeface="+mn-ea"/>
            </a:endParaRPr>
          </a:p>
          <a:p>
            <a:r>
              <a:rPr lang="zh-CN" altLang="en-US" sz="2400">
                <a:solidFill>
                  <a:schemeClr val="tx1"/>
                </a:solidFill>
                <a:latin typeface="Aachen BT" panose="02040806020206050204" charset="0"/>
                <a:sym typeface="+mn-ea"/>
              </a:rPr>
              <a:t>Weldom </a:t>
            </a:r>
            <a:r>
              <a:rPr lang="zh-CN" altLang="en-US">
                <a:solidFill>
                  <a:schemeClr val="tx1"/>
                </a:solidFill>
                <a:latin typeface="Aachen BT" panose="02040806020206050204" charset="0"/>
                <a:sym typeface="+mn-ea"/>
              </a:rPr>
              <a:t> </a:t>
            </a:r>
            <a:endParaRPr lang="zh-CN" altLang="en-US">
              <a:solidFill>
                <a:schemeClr val="tx1"/>
              </a:solidFill>
              <a:latin typeface="Aachen BT" panose="02040806020206050204" charset="0"/>
              <a:sym typeface="+mn-ea"/>
            </a:endParaRPr>
          </a:p>
          <a:p>
            <a:endParaRPr lang="zh-CN" altLang="en-US" i="1">
              <a:solidFill>
                <a:schemeClr val="accent4"/>
              </a:solidFill>
              <a:latin typeface="AvantGarde Md BT" panose="020B0602020202020204" charset="0"/>
              <a:sym typeface="+mn-ea"/>
            </a:endParaRPr>
          </a:p>
          <a:p>
            <a:r>
              <a:rPr lang="zh-CN" altLang="en-US" i="1">
                <a:solidFill>
                  <a:schemeClr val="accent2"/>
                </a:solidFill>
                <a:latin typeface="AvantGarde Md BT" panose="020B0602020202020204" charset="0"/>
                <a:sym typeface="+mn-ea"/>
              </a:rPr>
              <a:t>www.weldom.com</a:t>
            </a:r>
            <a:endParaRPr lang="zh-CN" altLang="en-US" i="1">
              <a:solidFill>
                <a:schemeClr val="accent4"/>
              </a:solidFill>
              <a:latin typeface="AvantGarde Md BT" panose="020B0602020202020204" charset="0"/>
            </a:endParaRPr>
          </a:p>
          <a:p>
            <a:r>
              <a:rPr lang="zh-CN" altLang="en-US" i="1">
                <a:solidFill>
                  <a:schemeClr val="tx1"/>
                </a:solidFill>
                <a:latin typeface="AvantGarde Md BT" panose="020B0602020202020204" charset="0"/>
                <a:sym typeface="+mn-ea"/>
              </a:rPr>
              <a:t>2</a:t>
            </a:r>
            <a:r>
              <a:rPr lang="en-US" altLang="zh-CN" i="1">
                <a:solidFill>
                  <a:schemeClr val="tx1"/>
                </a:solidFill>
                <a:latin typeface="AvantGarde Md BT" panose="020B0602020202020204" charset="0"/>
                <a:sym typeface="+mn-ea"/>
              </a:rPr>
              <a:t>11 stores, 22 of which are integrated,</a:t>
            </a:r>
            <a:r>
              <a:rPr lang="zh-CN" altLang="en-US" i="1">
                <a:solidFill>
                  <a:schemeClr val="tx1"/>
                </a:solidFill>
                <a:latin typeface="AvantGarde Md BT" panose="020B0602020202020204" charset="0"/>
                <a:sym typeface="+mn-ea"/>
              </a:rPr>
              <a:t> </a:t>
            </a:r>
            <a:endParaRPr lang="zh-CN" altLang="en-US" i="1">
              <a:solidFill>
                <a:schemeClr val="tx1"/>
              </a:solidFill>
              <a:latin typeface="AvantGarde Md BT" panose="020B0602020202020204" charset="0"/>
              <a:sym typeface="+mn-ea"/>
            </a:endParaRPr>
          </a:p>
          <a:p>
            <a:r>
              <a:rPr lang="en-US" altLang="zh-CN" i="1">
                <a:solidFill>
                  <a:schemeClr val="tx1"/>
                </a:solidFill>
                <a:latin typeface="AvantGarde Md BT" panose="020B0602020202020204" charset="0"/>
                <a:sym typeface="+mn-ea"/>
              </a:rPr>
              <a:t>a</a:t>
            </a:r>
            <a:r>
              <a:rPr lang="zh-CN" altLang="en-US" i="1">
                <a:solidFill>
                  <a:schemeClr val="tx1"/>
                </a:solidFill>
                <a:latin typeface="AvantGarde Md BT" panose="020B0602020202020204" charset="0"/>
                <a:sym typeface="+mn-ea"/>
              </a:rPr>
              <a:t>verage Size 2392m</a:t>
            </a:r>
            <a:r>
              <a:rPr lang="zh-CN" altLang="en-US" i="1" baseline="30000">
                <a:solidFill>
                  <a:schemeClr val="tx1"/>
                </a:solidFill>
                <a:latin typeface="AvantGarde Md BT" panose="020B0602020202020204" charset="0"/>
                <a:sym typeface="+mn-ea"/>
              </a:rPr>
              <a:t>2</a:t>
            </a:r>
            <a:r>
              <a:rPr lang="en-US" altLang="zh-CN" i="1">
                <a:solidFill>
                  <a:schemeClr val="tx1"/>
                </a:solidFill>
                <a:latin typeface="AvantGarde Md BT" panose="020B0602020202020204" charset="0"/>
                <a:sym typeface="+mn-ea"/>
              </a:rPr>
              <a:t>, w</a:t>
            </a:r>
            <a:r>
              <a:rPr lang="zh-CN" altLang="en-US" i="1">
                <a:solidFill>
                  <a:schemeClr val="tx1"/>
                </a:solidFill>
                <a:latin typeface="AvantGarde Md BT" panose="020B0602020202020204" charset="0"/>
                <a:sym typeface="+mn-ea"/>
              </a:rPr>
              <a:t>ith </a:t>
            </a:r>
            <a:r>
              <a:rPr lang="en-US" altLang="zh-CN" i="1">
                <a:solidFill>
                  <a:schemeClr val="tx1"/>
                </a:solidFill>
                <a:latin typeface="AvantGarde Md BT" panose="020B0602020202020204" charset="0"/>
                <a:sym typeface="+mn-ea"/>
              </a:rPr>
              <a:t>26,000 products</a:t>
            </a:r>
            <a:endParaRPr lang="en-US" altLang="zh-CN" i="1">
              <a:solidFill>
                <a:schemeClr val="tx1"/>
              </a:solidFill>
              <a:latin typeface="AvantGarde Md BT" panose="020B0602020202020204" charset="0"/>
              <a:sym typeface="+mn-ea"/>
            </a:endParaRPr>
          </a:p>
        </p:txBody>
      </p:sp>
      <p:pic>
        <p:nvPicPr>
          <p:cNvPr id="8" name="图片 7" descr="magasin_default"/>
          <p:cNvPicPr>
            <a:picLocks noChangeAspect="1"/>
          </p:cNvPicPr>
          <p:nvPr/>
        </p:nvPicPr>
        <p:blipFill>
          <a:blip r:embed="rId2"/>
          <a:stretch>
            <a:fillRect/>
          </a:stretch>
        </p:blipFill>
        <p:spPr>
          <a:xfrm>
            <a:off x="6459220" y="1167130"/>
            <a:ext cx="2444750" cy="2298700"/>
          </a:xfrm>
          <a:prstGeom prst="rect">
            <a:avLst/>
          </a:prstGeom>
        </p:spPr>
      </p:pic>
      <p:pic>
        <p:nvPicPr>
          <p:cNvPr id="9" name="图片 8" descr="AAEAAQAAAAAAAAvqAAAAJDJlYmMwMTU0LTFjZjktNDdiNC1iMjliLTY5NTViMzY1MTU0ZQ"/>
          <p:cNvPicPr>
            <a:picLocks noChangeAspect="1"/>
          </p:cNvPicPr>
          <p:nvPr/>
        </p:nvPicPr>
        <p:blipFill>
          <a:blip r:embed="rId3"/>
          <a:stretch>
            <a:fillRect/>
          </a:stretch>
        </p:blipFill>
        <p:spPr>
          <a:xfrm>
            <a:off x="6459220" y="4077335"/>
            <a:ext cx="2515235" cy="208978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pic>
        <p:nvPicPr>
          <p:cNvPr id="4" name="图片 1" descr="C:\Users\Xin\Desktop\DIY市场调查\背景1.jpg背景1"/>
          <p:cNvPicPr>
            <a:picLocks noChangeAspect="1"/>
          </p:cNvPicPr>
          <p:nvPr/>
        </p:nvPicPr>
        <p:blipFill>
          <a:blip r:embed="rId1"/>
          <a:srcRect/>
          <a:stretch>
            <a:fillRect/>
          </a:stretch>
        </p:blipFill>
        <p:spPr>
          <a:xfrm>
            <a:off x="1588" y="3493"/>
            <a:ext cx="9140825" cy="6851015"/>
          </a:xfrm>
          <a:prstGeom prst="rect">
            <a:avLst/>
          </a:prstGeom>
          <a:noFill/>
          <a:ln w="9525">
            <a:noFill/>
          </a:ln>
        </p:spPr>
      </p:pic>
      <p:sp>
        <p:nvSpPr>
          <p:cNvPr id="5" name="文本框 4"/>
          <p:cNvSpPr txBox="1"/>
          <p:nvPr/>
        </p:nvSpPr>
        <p:spPr>
          <a:xfrm>
            <a:off x="2787015" y="662305"/>
            <a:ext cx="3778250" cy="460375"/>
          </a:xfrm>
          <a:prstGeom prst="rect">
            <a:avLst/>
          </a:prstGeom>
          <a:noFill/>
        </p:spPr>
        <p:txBody>
          <a:bodyPr wrap="square" rtlCol="0">
            <a:spAutoFit/>
          </a:bodyPr>
          <a:p>
            <a:r>
              <a:rPr lang="en-US" altLang="zh-CN" sz="2400">
                <a:solidFill>
                  <a:schemeClr val="tx1"/>
                </a:solidFill>
                <a:latin typeface="Aachen BT" panose="02040806020206050204" charset="0"/>
                <a:ea typeface="宋体" panose="02010600030101010101" pitchFamily="2" charset="-122"/>
                <a:sym typeface="+mn-ea"/>
              </a:rPr>
              <a:t>c. Big Surface DIY outlets</a:t>
            </a:r>
            <a:endParaRPr lang="en-US" altLang="zh-CN" sz="2400">
              <a:solidFill>
                <a:schemeClr val="tx1"/>
              </a:solidFill>
              <a:latin typeface="Aachen BT" panose="02040806020206050204" charset="0"/>
              <a:ea typeface="宋体" panose="02010600030101010101" pitchFamily="2" charset="-122"/>
              <a:sym typeface="+mn-ea"/>
            </a:endParaRPr>
          </a:p>
        </p:txBody>
      </p:sp>
      <p:sp>
        <p:nvSpPr>
          <p:cNvPr id="6" name="文本框 5"/>
          <p:cNvSpPr txBox="1"/>
          <p:nvPr/>
        </p:nvSpPr>
        <p:spPr>
          <a:xfrm>
            <a:off x="685800" y="1430655"/>
            <a:ext cx="7768590" cy="2025015"/>
          </a:xfrm>
          <a:prstGeom prst="rect">
            <a:avLst/>
          </a:prstGeom>
          <a:noFill/>
        </p:spPr>
        <p:txBody>
          <a:bodyPr wrap="square" rtlCol="0">
            <a:spAutoFit/>
          </a:bodyPr>
          <a:p>
            <a:r>
              <a:rPr lang="zh-CN" altLang="en-US" sz="2400">
                <a:solidFill>
                  <a:schemeClr val="tx1"/>
                </a:solidFill>
                <a:latin typeface="Aachen BT" panose="02040806020206050204" charset="0"/>
              </a:rPr>
              <a:t>BHV  </a:t>
            </a:r>
            <a:r>
              <a:rPr lang="zh-CN" altLang="en-US" sz="2400">
                <a:solidFill>
                  <a:srgbClr val="FFC000"/>
                </a:solidFill>
                <a:latin typeface="Aachen BT" panose="02040806020206050204" charset="0"/>
              </a:rPr>
              <a:t>  </a:t>
            </a:r>
            <a:endParaRPr lang="zh-CN" altLang="en-US" sz="2400">
              <a:solidFill>
                <a:srgbClr val="FFC000"/>
              </a:solidFill>
              <a:latin typeface="Aachen BT" panose="02040806020206050204" charset="0"/>
            </a:endParaRPr>
          </a:p>
          <a:p>
            <a:endParaRPr lang="zh-CN" altLang="en-US" i="1">
              <a:solidFill>
                <a:srgbClr val="FFC000"/>
              </a:solidFill>
              <a:latin typeface="AvantGarde Md BT" panose="020B0602020202020204" charset="0"/>
              <a:sym typeface="+mn-ea"/>
            </a:endParaRPr>
          </a:p>
          <a:p>
            <a:r>
              <a:rPr lang="zh-CN" altLang="en-US" i="1">
                <a:solidFill>
                  <a:schemeClr val="accent2"/>
                </a:solidFill>
                <a:latin typeface="AvantGarde Md BT" panose="020B0602020202020204" charset="0"/>
                <a:sym typeface="+mn-ea"/>
              </a:rPr>
              <a:t>www.bhv.fr</a:t>
            </a:r>
            <a:endParaRPr lang="zh-CN" altLang="en-US" i="1">
              <a:solidFill>
                <a:schemeClr val="accent2"/>
              </a:solidFill>
              <a:latin typeface="AvantGarde Md BT" panose="020B0602020202020204" charset="0"/>
              <a:sym typeface="+mn-ea"/>
            </a:endParaRPr>
          </a:p>
          <a:p>
            <a:endParaRPr lang="zh-CN" altLang="en-US" i="1">
              <a:solidFill>
                <a:schemeClr val="accent2"/>
              </a:solidFill>
              <a:latin typeface="AvantGarde Md BT" panose="020B0602020202020204" charset="0"/>
              <a:sym typeface="+mn-ea"/>
            </a:endParaRPr>
          </a:p>
          <a:p>
            <a:r>
              <a:rPr lang="zh-CN" altLang="en-US" i="1">
                <a:solidFill>
                  <a:schemeClr val="tx1"/>
                </a:solidFill>
                <a:latin typeface="AvantGarde Md BT" panose="020B0602020202020204" charset="0"/>
              </a:rPr>
              <a:t>11 </a:t>
            </a:r>
            <a:r>
              <a:rPr lang="en-US" altLang="zh-CN" i="1">
                <a:solidFill>
                  <a:schemeClr val="tx1"/>
                </a:solidFill>
                <a:latin typeface="AvantGarde Md BT" panose="020B0602020202020204" charset="0"/>
              </a:rPr>
              <a:t>stores in France, </a:t>
            </a:r>
            <a:r>
              <a:rPr lang="zh-CN" altLang="en-US" i="1">
                <a:solidFill>
                  <a:schemeClr val="tx1"/>
                </a:solidFill>
                <a:latin typeface="AvantGarde Md BT" panose="020B0602020202020204" charset="0"/>
              </a:rPr>
              <a:t>average 70</a:t>
            </a:r>
            <a:r>
              <a:rPr lang="en-US" altLang="zh-CN" i="1">
                <a:solidFill>
                  <a:schemeClr val="tx1"/>
                </a:solidFill>
                <a:latin typeface="AvantGarde Md BT" panose="020B0602020202020204" charset="0"/>
              </a:rPr>
              <a:t>,</a:t>
            </a:r>
            <a:r>
              <a:rPr lang="zh-CN" altLang="en-US" i="1">
                <a:solidFill>
                  <a:schemeClr val="tx1"/>
                </a:solidFill>
                <a:latin typeface="AvantGarde Md BT" panose="020B0602020202020204" charset="0"/>
              </a:rPr>
              <a:t>000 visitors every day, </a:t>
            </a:r>
            <a:endParaRPr lang="zh-CN" altLang="en-US" i="1">
              <a:solidFill>
                <a:schemeClr val="tx1"/>
              </a:solidFill>
              <a:latin typeface="AvantGarde Md BT" panose="020B0602020202020204" charset="0"/>
            </a:endParaRPr>
          </a:p>
          <a:p>
            <a:r>
              <a:rPr lang="en-US" altLang="zh-CN" i="1">
                <a:solidFill>
                  <a:schemeClr val="tx1"/>
                </a:solidFill>
                <a:latin typeface="AvantGarde Md BT" panose="020B0602020202020204" charset="0"/>
                <a:sym typeface="+mn-ea"/>
              </a:rPr>
              <a:t>a</a:t>
            </a:r>
            <a:r>
              <a:rPr lang="zh-CN" altLang="en-US" i="1">
                <a:solidFill>
                  <a:schemeClr val="tx1"/>
                </a:solidFill>
                <a:latin typeface="AvantGarde Md BT" panose="020B0602020202020204" charset="0"/>
                <a:sym typeface="+mn-ea"/>
              </a:rPr>
              <a:t>verage size</a:t>
            </a:r>
            <a:r>
              <a:rPr lang="en-US" altLang="zh-CN" i="1">
                <a:solidFill>
                  <a:schemeClr val="tx1"/>
                </a:solidFill>
                <a:latin typeface="AvantGarde Md BT" panose="020B0602020202020204" charset="0"/>
                <a:sym typeface="+mn-ea"/>
              </a:rPr>
              <a:t>: </a:t>
            </a:r>
            <a:r>
              <a:rPr lang="zh-CN" altLang="en-US" i="1">
                <a:solidFill>
                  <a:schemeClr val="tx1"/>
                </a:solidFill>
                <a:latin typeface="AvantGarde Md BT" panose="020B0602020202020204" charset="0"/>
                <a:sym typeface="+mn-ea"/>
              </a:rPr>
              <a:t>45</a:t>
            </a:r>
            <a:r>
              <a:rPr lang="en-US" altLang="zh-CN" i="1">
                <a:solidFill>
                  <a:schemeClr val="tx1"/>
                </a:solidFill>
                <a:latin typeface="AvantGarde Md BT" panose="020B0602020202020204" charset="0"/>
                <a:sym typeface="+mn-ea"/>
              </a:rPr>
              <a:t>,</a:t>
            </a:r>
            <a:r>
              <a:rPr lang="zh-CN" altLang="en-US" i="1">
                <a:solidFill>
                  <a:schemeClr val="tx1"/>
                </a:solidFill>
                <a:latin typeface="AvantGarde Md BT" panose="020B0602020202020204" charset="0"/>
                <a:sym typeface="+mn-ea"/>
              </a:rPr>
              <a:t>000 </a:t>
            </a:r>
            <a:r>
              <a:rPr lang="en-US" altLang="zh-CN" i="1">
                <a:solidFill>
                  <a:schemeClr val="tx1"/>
                </a:solidFill>
                <a:latin typeface="AvantGarde Md BT" panose="020B0602020202020204" charset="0"/>
                <a:ea typeface="宋体" panose="02010600030101010101" pitchFamily="2" charset="-122"/>
                <a:sym typeface="+mn-ea"/>
              </a:rPr>
              <a:t>m</a:t>
            </a:r>
            <a:r>
              <a:rPr lang="en-US" altLang="zh-CN" i="1" baseline="30000">
                <a:solidFill>
                  <a:schemeClr val="tx1"/>
                </a:solidFill>
                <a:latin typeface="AvantGarde Md BT" panose="020B0602020202020204" charset="0"/>
                <a:ea typeface="宋体" panose="02010600030101010101" pitchFamily="2" charset="-122"/>
                <a:sym typeface="+mn-ea"/>
              </a:rPr>
              <a:t>2 </a:t>
            </a:r>
            <a:endParaRPr lang="en-US" altLang="zh-CN" i="1" baseline="30000">
              <a:solidFill>
                <a:schemeClr val="tx1"/>
              </a:solidFill>
              <a:latin typeface="AvantGarde Md BT" panose="020B0602020202020204" charset="0"/>
              <a:ea typeface="宋体" panose="02010600030101010101" pitchFamily="2" charset="-122"/>
              <a:sym typeface="+mn-ea"/>
            </a:endParaRPr>
          </a:p>
          <a:p>
            <a:endParaRPr lang="en-US" altLang="zh-CN" i="1" baseline="30000">
              <a:solidFill>
                <a:schemeClr val="tx1"/>
              </a:solidFill>
              <a:latin typeface="AvantGarde Md BT" panose="020B0602020202020204" charset="0"/>
              <a:ea typeface="宋体" panose="02010600030101010101" pitchFamily="2" charset="-122"/>
              <a:sym typeface="+mn-ea"/>
            </a:endParaRPr>
          </a:p>
        </p:txBody>
      </p:sp>
      <p:pic>
        <p:nvPicPr>
          <p:cNvPr id="8" name="图片 7" descr="BHV1"/>
          <p:cNvPicPr/>
          <p:nvPr/>
        </p:nvPicPr>
        <p:blipFill>
          <a:blip r:embed="rId2"/>
          <a:stretch>
            <a:fillRect/>
          </a:stretch>
        </p:blipFill>
        <p:spPr>
          <a:xfrm>
            <a:off x="685800" y="3510280"/>
            <a:ext cx="2980055" cy="2604770"/>
          </a:xfrm>
          <a:prstGeom prst="rect">
            <a:avLst/>
          </a:prstGeom>
        </p:spPr>
      </p:pic>
      <p:pic>
        <p:nvPicPr>
          <p:cNvPr id="7" name="图片 6" descr="BHV-bricolage-colles"/>
          <p:cNvPicPr>
            <a:picLocks noChangeAspect="1"/>
          </p:cNvPicPr>
          <p:nvPr/>
        </p:nvPicPr>
        <p:blipFill>
          <a:blip r:embed="rId3"/>
          <a:stretch>
            <a:fillRect/>
          </a:stretch>
        </p:blipFill>
        <p:spPr>
          <a:xfrm>
            <a:off x="4854575" y="3510915"/>
            <a:ext cx="3222625" cy="260477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pic>
        <p:nvPicPr>
          <p:cNvPr id="4" name="图片 1" descr="C:\Users\Xin\Desktop\DIY市场调查\背景1.jpg背景1"/>
          <p:cNvPicPr>
            <a:picLocks noChangeAspect="1"/>
          </p:cNvPicPr>
          <p:nvPr/>
        </p:nvPicPr>
        <p:blipFill>
          <a:blip r:embed="rId1"/>
          <a:srcRect/>
          <a:stretch>
            <a:fillRect/>
          </a:stretch>
        </p:blipFill>
        <p:spPr>
          <a:xfrm>
            <a:off x="1588" y="3493"/>
            <a:ext cx="9140825" cy="6851015"/>
          </a:xfrm>
          <a:prstGeom prst="rect">
            <a:avLst/>
          </a:prstGeom>
          <a:noFill/>
          <a:ln w="9525">
            <a:noFill/>
          </a:ln>
        </p:spPr>
      </p:pic>
      <p:sp>
        <p:nvSpPr>
          <p:cNvPr id="6" name="文本框 5"/>
          <p:cNvSpPr txBox="1"/>
          <p:nvPr/>
        </p:nvSpPr>
        <p:spPr>
          <a:xfrm>
            <a:off x="620395" y="991870"/>
            <a:ext cx="7964805" cy="1748155"/>
          </a:xfrm>
          <a:prstGeom prst="rect">
            <a:avLst/>
          </a:prstGeom>
          <a:noFill/>
        </p:spPr>
        <p:txBody>
          <a:bodyPr wrap="square" rtlCol="0">
            <a:spAutoFit/>
          </a:bodyPr>
          <a:p>
            <a:r>
              <a:rPr lang="zh-CN" altLang="en-US" sz="2400">
                <a:solidFill>
                  <a:schemeClr val="tx1"/>
                </a:solidFill>
                <a:latin typeface="Aachen BT" panose="02040806020206050204" charset="0"/>
              </a:rPr>
              <a:t>Castorama </a:t>
            </a:r>
            <a:endParaRPr lang="zh-CN" altLang="en-US" sz="2400">
              <a:solidFill>
                <a:schemeClr val="tx1"/>
              </a:solidFill>
              <a:latin typeface="Aachen BT" panose="02040806020206050204" charset="0"/>
            </a:endParaRPr>
          </a:p>
          <a:p>
            <a:endParaRPr lang="zh-CN" altLang="en-US" i="1">
              <a:solidFill>
                <a:srgbClr val="FFC000"/>
              </a:solidFill>
              <a:latin typeface="AvantGarde Md BT" panose="020B0602020202020204" charset="0"/>
              <a:sym typeface="+mn-ea"/>
            </a:endParaRPr>
          </a:p>
          <a:p>
            <a:r>
              <a:rPr lang="zh-CN" altLang="en-US" i="1">
                <a:solidFill>
                  <a:schemeClr val="accent2"/>
                </a:solidFill>
                <a:latin typeface="AvantGarde Md BT" panose="020B0602020202020204" charset="0"/>
                <a:sym typeface="+mn-ea"/>
              </a:rPr>
              <a:t>www.castorama.f</a:t>
            </a:r>
            <a:r>
              <a:rPr lang="en-US" altLang="zh-CN" i="1">
                <a:solidFill>
                  <a:schemeClr val="accent2"/>
                </a:solidFill>
                <a:latin typeface="AvantGarde Md BT" panose="020B0602020202020204" charset="0"/>
                <a:sym typeface="+mn-ea"/>
              </a:rPr>
              <a:t>r</a:t>
            </a:r>
            <a:endParaRPr lang="en-US" altLang="zh-CN" i="1">
              <a:solidFill>
                <a:schemeClr val="accent2"/>
              </a:solidFill>
              <a:latin typeface="AvantGarde Md BT" panose="020B0602020202020204" charset="0"/>
              <a:sym typeface="+mn-ea"/>
            </a:endParaRPr>
          </a:p>
          <a:p>
            <a:endParaRPr lang="en-US" altLang="zh-CN" i="1">
              <a:solidFill>
                <a:schemeClr val="accent2"/>
              </a:solidFill>
              <a:latin typeface="AvantGarde Md BT" panose="020B0602020202020204" charset="0"/>
              <a:sym typeface="+mn-ea"/>
            </a:endParaRPr>
          </a:p>
          <a:p>
            <a:r>
              <a:rPr lang="en-US" altLang="zh-CN" i="1">
                <a:solidFill>
                  <a:schemeClr val="tx1"/>
                </a:solidFill>
                <a:latin typeface="AvantGarde Md BT" panose="020B0602020202020204" charset="0"/>
              </a:rPr>
              <a:t>102</a:t>
            </a:r>
            <a:r>
              <a:rPr lang="zh-CN" altLang="en-US" i="1">
                <a:solidFill>
                  <a:schemeClr val="tx1"/>
                </a:solidFill>
                <a:latin typeface="AvantGarde Md BT" panose="020B0602020202020204" charset="0"/>
              </a:rPr>
              <a:t> </a:t>
            </a:r>
            <a:r>
              <a:rPr lang="en-US" altLang="zh-CN" i="1">
                <a:solidFill>
                  <a:schemeClr val="tx1"/>
                </a:solidFill>
                <a:latin typeface="AvantGarde Md BT" panose="020B0602020202020204" charset="0"/>
                <a:sym typeface="+mn-ea"/>
              </a:rPr>
              <a:t>stores in France, </a:t>
            </a:r>
            <a:r>
              <a:rPr lang="en-US" altLang="zh-CN" i="1">
                <a:solidFill>
                  <a:schemeClr val="tx1"/>
                </a:solidFill>
                <a:latin typeface="AvantGarde Md BT" panose="020B0602020202020204" charset="0"/>
              </a:rPr>
              <a:t>w</a:t>
            </a:r>
            <a:r>
              <a:rPr lang="zh-CN" altLang="en-US" i="1">
                <a:solidFill>
                  <a:schemeClr val="tx1"/>
                </a:solidFill>
                <a:latin typeface="AvantGarde Md BT" panose="020B0602020202020204" charset="0"/>
              </a:rPr>
              <a:t>ith up to 50,000 products</a:t>
            </a:r>
            <a:r>
              <a:rPr lang="en-US" altLang="zh-CN" i="1">
                <a:solidFill>
                  <a:schemeClr val="tx1"/>
                </a:solidFill>
                <a:latin typeface="AvantGarde Md BT" panose="020B0602020202020204" charset="0"/>
              </a:rPr>
              <a:t>, </a:t>
            </a:r>
            <a:r>
              <a:rPr lang="en-US" altLang="zh-CN" i="1">
                <a:solidFill>
                  <a:schemeClr val="tx1"/>
                </a:solidFill>
                <a:latin typeface="AvantGarde Md BT" panose="020B0602020202020204" charset="0"/>
                <a:sym typeface="+mn-ea"/>
              </a:rPr>
              <a:t>a</a:t>
            </a:r>
            <a:r>
              <a:rPr lang="zh-CN" altLang="en-US" i="1">
                <a:solidFill>
                  <a:schemeClr val="tx1"/>
                </a:solidFill>
                <a:latin typeface="AvantGarde Md BT" panose="020B0602020202020204" charset="0"/>
                <a:sym typeface="+mn-ea"/>
              </a:rPr>
              <a:t>verage size</a:t>
            </a:r>
            <a:r>
              <a:rPr lang="en-US" altLang="zh-CN" i="1">
                <a:solidFill>
                  <a:schemeClr val="tx1"/>
                </a:solidFill>
                <a:latin typeface="AvantGarde Md BT" panose="020B0602020202020204" charset="0"/>
                <a:sym typeface="+mn-ea"/>
              </a:rPr>
              <a:t>:</a:t>
            </a:r>
            <a:r>
              <a:rPr lang="zh-CN" altLang="en-US" i="1">
                <a:solidFill>
                  <a:schemeClr val="tx1"/>
                </a:solidFill>
                <a:latin typeface="AvantGarde Md BT" panose="020B0602020202020204" charset="0"/>
              </a:rPr>
              <a:t>10</a:t>
            </a:r>
            <a:r>
              <a:rPr lang="en-US" altLang="zh-CN" i="1">
                <a:solidFill>
                  <a:schemeClr val="tx1"/>
                </a:solidFill>
                <a:latin typeface="AvantGarde Md BT" panose="020B0602020202020204" charset="0"/>
              </a:rPr>
              <a:t>,</a:t>
            </a:r>
            <a:r>
              <a:rPr lang="zh-CN" altLang="en-US" i="1">
                <a:solidFill>
                  <a:schemeClr val="tx1"/>
                </a:solidFill>
                <a:latin typeface="AvantGarde Md BT" panose="020B0602020202020204" charset="0"/>
              </a:rPr>
              <a:t>864 </a:t>
            </a:r>
            <a:r>
              <a:rPr lang="en-US" altLang="zh-CN" i="1">
                <a:solidFill>
                  <a:schemeClr val="tx1"/>
                </a:solidFill>
                <a:latin typeface="AvantGarde Md BT" panose="020B0602020202020204" charset="0"/>
                <a:ea typeface="宋体" panose="02010600030101010101" pitchFamily="2" charset="-122"/>
                <a:sym typeface="+mn-ea"/>
              </a:rPr>
              <a:t>m</a:t>
            </a:r>
            <a:r>
              <a:rPr lang="en-US" altLang="zh-CN" i="1" baseline="30000">
                <a:solidFill>
                  <a:schemeClr val="tx1"/>
                </a:solidFill>
                <a:latin typeface="AvantGarde Md BT" panose="020B0602020202020204" charset="0"/>
                <a:ea typeface="宋体" panose="02010600030101010101" pitchFamily="2" charset="-122"/>
                <a:sym typeface="+mn-ea"/>
              </a:rPr>
              <a:t>2</a:t>
            </a:r>
            <a:endParaRPr lang="en-US" altLang="zh-CN" i="1" baseline="30000">
              <a:solidFill>
                <a:schemeClr val="tx1"/>
              </a:solidFill>
              <a:latin typeface="AvantGarde Md BT" panose="020B0602020202020204" charset="0"/>
              <a:ea typeface="宋体" panose="02010600030101010101" pitchFamily="2" charset="-122"/>
              <a:sym typeface="+mn-ea"/>
            </a:endParaRPr>
          </a:p>
          <a:p>
            <a:endParaRPr lang="en-US" altLang="zh-CN" i="1" baseline="30000">
              <a:solidFill>
                <a:schemeClr val="tx1"/>
              </a:solidFill>
              <a:latin typeface="AvantGarde Md BT" panose="020B0602020202020204" charset="0"/>
              <a:ea typeface="宋体" panose="02010600030101010101" pitchFamily="2" charset="-122"/>
              <a:sym typeface="+mn-ea"/>
            </a:endParaRPr>
          </a:p>
        </p:txBody>
      </p:sp>
      <p:pic>
        <p:nvPicPr>
          <p:cNvPr id="7" name="图片 6" descr="20170611_IMG_4413"/>
          <p:cNvPicPr>
            <a:picLocks noChangeAspect="1"/>
          </p:cNvPicPr>
          <p:nvPr/>
        </p:nvPicPr>
        <p:blipFill>
          <a:blip r:embed="rId2"/>
          <a:stretch>
            <a:fillRect/>
          </a:stretch>
        </p:blipFill>
        <p:spPr>
          <a:xfrm>
            <a:off x="835660" y="3351530"/>
            <a:ext cx="3047365" cy="2639060"/>
          </a:xfrm>
          <a:prstGeom prst="rect">
            <a:avLst/>
          </a:prstGeom>
        </p:spPr>
      </p:pic>
      <p:pic>
        <p:nvPicPr>
          <p:cNvPr id="10" name="图片 9" descr="20170611_IMG_4432"/>
          <p:cNvPicPr>
            <a:picLocks noChangeAspect="1"/>
          </p:cNvPicPr>
          <p:nvPr/>
        </p:nvPicPr>
        <p:blipFill>
          <a:blip r:embed="rId3"/>
          <a:stretch>
            <a:fillRect/>
          </a:stretch>
        </p:blipFill>
        <p:spPr>
          <a:xfrm>
            <a:off x="4810125" y="3351530"/>
            <a:ext cx="3391535" cy="263906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pic>
        <p:nvPicPr>
          <p:cNvPr id="4" name="图片 1" descr="C:\Users\Xin\Desktop\DIY市场调查\背景1.jpg背景1"/>
          <p:cNvPicPr>
            <a:picLocks noChangeAspect="1"/>
          </p:cNvPicPr>
          <p:nvPr/>
        </p:nvPicPr>
        <p:blipFill>
          <a:blip r:embed="rId1"/>
          <a:srcRect/>
          <a:stretch>
            <a:fillRect/>
          </a:stretch>
        </p:blipFill>
        <p:spPr>
          <a:xfrm>
            <a:off x="1588" y="3493"/>
            <a:ext cx="9140825" cy="6851015"/>
          </a:xfrm>
          <a:prstGeom prst="rect">
            <a:avLst/>
          </a:prstGeom>
          <a:noFill/>
          <a:ln w="9525">
            <a:noFill/>
          </a:ln>
        </p:spPr>
      </p:pic>
      <p:sp>
        <p:nvSpPr>
          <p:cNvPr id="6" name="文本框 5"/>
          <p:cNvSpPr txBox="1"/>
          <p:nvPr/>
        </p:nvSpPr>
        <p:spPr>
          <a:xfrm>
            <a:off x="688340" y="1013460"/>
            <a:ext cx="7768590" cy="1938020"/>
          </a:xfrm>
          <a:prstGeom prst="rect">
            <a:avLst/>
          </a:prstGeom>
          <a:noFill/>
        </p:spPr>
        <p:txBody>
          <a:bodyPr wrap="square" rtlCol="0">
            <a:spAutoFit/>
          </a:bodyPr>
          <a:p>
            <a:r>
              <a:rPr lang="zh-CN" altLang="en-US" sz="2400">
                <a:solidFill>
                  <a:schemeClr val="tx1"/>
                </a:solidFill>
                <a:latin typeface="Aachen BT" panose="02040806020206050204" charset="0"/>
              </a:rPr>
              <a:t>Leroy Merlin </a:t>
            </a:r>
            <a:endParaRPr lang="zh-CN" altLang="en-US" sz="2400">
              <a:solidFill>
                <a:schemeClr val="tx1"/>
              </a:solidFill>
              <a:latin typeface="Aachen BT" panose="02040806020206050204" charset="0"/>
            </a:endParaRPr>
          </a:p>
          <a:p>
            <a:endParaRPr lang="zh-CN" altLang="en-US" sz="2400" i="1">
              <a:solidFill>
                <a:srgbClr val="FFC000"/>
              </a:solidFill>
              <a:latin typeface="AvantGarde Md BT" panose="020B0602020202020204" charset="0"/>
              <a:sym typeface="+mn-ea"/>
            </a:endParaRPr>
          </a:p>
          <a:p>
            <a:r>
              <a:rPr lang="zh-CN" altLang="en-US" i="1">
                <a:solidFill>
                  <a:schemeClr val="accent2"/>
                </a:solidFill>
                <a:latin typeface="AvantGarde Md BT" panose="020B0602020202020204" charset="0"/>
                <a:sym typeface="+mn-ea"/>
              </a:rPr>
              <a:t>www.leroymerlin.fr</a:t>
            </a:r>
            <a:endParaRPr lang="zh-CN" altLang="en-US" i="1">
              <a:solidFill>
                <a:schemeClr val="accent2"/>
              </a:solidFill>
              <a:latin typeface="AvantGarde Md BT" panose="020B0602020202020204" charset="0"/>
              <a:sym typeface="+mn-ea"/>
            </a:endParaRPr>
          </a:p>
          <a:p>
            <a:endParaRPr lang="zh-CN" altLang="en-US" i="1">
              <a:solidFill>
                <a:schemeClr val="bg1"/>
              </a:solidFill>
              <a:latin typeface="AvantGarde Md BT" panose="020B0602020202020204" charset="0"/>
            </a:endParaRPr>
          </a:p>
          <a:p>
            <a:r>
              <a:rPr lang="zh-CN" altLang="en-US" i="1">
                <a:solidFill>
                  <a:schemeClr val="tx1"/>
                </a:solidFill>
                <a:latin typeface="AvantGarde Md BT" panose="020B0602020202020204" charset="0"/>
              </a:rPr>
              <a:t>80 stores opened since 1980，€ 6.2 billion in sales</a:t>
            </a:r>
            <a:r>
              <a:rPr lang="en-US" altLang="zh-CN" i="1">
                <a:solidFill>
                  <a:schemeClr val="tx1"/>
                </a:solidFill>
                <a:latin typeface="AvantGarde Md BT" panose="020B0602020202020204" charset="0"/>
              </a:rPr>
              <a:t>, </a:t>
            </a:r>
            <a:r>
              <a:rPr lang="en-US" altLang="zh-CN" i="1">
                <a:solidFill>
                  <a:schemeClr val="tx1"/>
                </a:solidFill>
                <a:latin typeface="AvantGarde Md BT" panose="020B0602020202020204" charset="0"/>
                <a:sym typeface="+mn-ea"/>
              </a:rPr>
              <a:t>a</a:t>
            </a:r>
            <a:r>
              <a:rPr lang="zh-CN" altLang="en-US" i="1">
                <a:solidFill>
                  <a:schemeClr val="tx1"/>
                </a:solidFill>
                <a:latin typeface="AvantGarde Md BT" panose="020B0602020202020204" charset="0"/>
                <a:sym typeface="+mn-ea"/>
              </a:rPr>
              <a:t>verage size</a:t>
            </a:r>
            <a:r>
              <a:rPr lang="en-US" altLang="zh-CN" i="1">
                <a:solidFill>
                  <a:schemeClr val="tx1"/>
                </a:solidFill>
                <a:latin typeface="AvantGarde Md BT" panose="020B0602020202020204" charset="0"/>
                <a:sym typeface="+mn-ea"/>
              </a:rPr>
              <a:t>:</a:t>
            </a:r>
            <a:r>
              <a:rPr lang="zh-CN" altLang="en-US" i="1">
                <a:solidFill>
                  <a:schemeClr val="tx1"/>
                </a:solidFill>
                <a:latin typeface="AvantGarde Md BT" panose="020B0602020202020204" charset="0"/>
              </a:rPr>
              <a:t>10</a:t>
            </a:r>
            <a:r>
              <a:rPr lang="en-US" altLang="zh-CN" i="1">
                <a:solidFill>
                  <a:schemeClr val="tx1"/>
                </a:solidFill>
                <a:latin typeface="AvantGarde Md BT" panose="020B0602020202020204" charset="0"/>
              </a:rPr>
              <a:t>,</a:t>
            </a:r>
            <a:r>
              <a:rPr lang="zh-CN" altLang="en-US" i="1">
                <a:solidFill>
                  <a:schemeClr val="tx1"/>
                </a:solidFill>
                <a:latin typeface="AvantGarde Md BT" panose="020B0602020202020204" charset="0"/>
              </a:rPr>
              <a:t>500 </a:t>
            </a:r>
            <a:r>
              <a:rPr lang="en-US" altLang="zh-CN" i="1">
                <a:solidFill>
                  <a:schemeClr val="tx1"/>
                </a:solidFill>
                <a:latin typeface="AvantGarde Md BT" panose="020B0602020202020204" charset="0"/>
                <a:ea typeface="宋体" panose="02010600030101010101" pitchFamily="2" charset="-122"/>
                <a:sym typeface="+mn-ea"/>
              </a:rPr>
              <a:t>m</a:t>
            </a:r>
            <a:r>
              <a:rPr lang="en-US" altLang="zh-CN" i="1" baseline="30000">
                <a:solidFill>
                  <a:schemeClr val="tx1"/>
                </a:solidFill>
                <a:latin typeface="AvantGarde Md BT" panose="020B0602020202020204" charset="0"/>
                <a:ea typeface="宋体" panose="02010600030101010101" pitchFamily="2" charset="-122"/>
                <a:sym typeface="+mn-ea"/>
              </a:rPr>
              <a:t>2</a:t>
            </a:r>
            <a:endParaRPr lang="en-US" altLang="zh-CN" i="1" baseline="30000">
              <a:solidFill>
                <a:schemeClr val="tx1"/>
              </a:solidFill>
              <a:latin typeface="AvantGarde Md BT" panose="020B0602020202020204" charset="0"/>
              <a:ea typeface="宋体" panose="02010600030101010101" pitchFamily="2" charset="-122"/>
              <a:sym typeface="+mn-ea"/>
            </a:endParaRPr>
          </a:p>
        </p:txBody>
      </p:sp>
      <p:pic>
        <p:nvPicPr>
          <p:cNvPr id="6150" name="图片 5" descr="tienda-leroy"/>
          <p:cNvPicPr/>
          <p:nvPr/>
        </p:nvPicPr>
        <p:blipFill>
          <a:blip r:embed="rId2"/>
          <a:stretch>
            <a:fillRect/>
          </a:stretch>
        </p:blipFill>
        <p:spPr>
          <a:xfrm>
            <a:off x="918210" y="3503295"/>
            <a:ext cx="2980055" cy="2604770"/>
          </a:xfrm>
          <a:prstGeom prst="rect">
            <a:avLst/>
          </a:prstGeom>
          <a:noFill/>
          <a:ln w="9525">
            <a:noFill/>
          </a:ln>
        </p:spPr>
      </p:pic>
      <p:pic>
        <p:nvPicPr>
          <p:cNvPr id="21509" name="图片 1" descr="20170608_IMG_3883"/>
          <p:cNvPicPr>
            <a:picLocks noChangeAspect="1"/>
          </p:cNvPicPr>
          <p:nvPr/>
        </p:nvPicPr>
        <p:blipFill>
          <a:blip r:embed="rId3"/>
          <a:srcRect r="-3"/>
          <a:stretch>
            <a:fillRect/>
          </a:stretch>
        </p:blipFill>
        <p:spPr>
          <a:xfrm>
            <a:off x="4804410" y="3510280"/>
            <a:ext cx="2973705" cy="2597785"/>
          </a:xfrm>
          <a:prstGeom prst="rect">
            <a:avLst/>
          </a:prstGeom>
          <a:noFill/>
          <a:ln w="9525">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pic>
        <p:nvPicPr>
          <p:cNvPr id="4" name="图片 1" descr="C:\Users\Xin\Desktop\DIY市场调查\背景1.jpg背景1"/>
          <p:cNvPicPr>
            <a:picLocks noChangeAspect="1"/>
          </p:cNvPicPr>
          <p:nvPr/>
        </p:nvPicPr>
        <p:blipFill>
          <a:blip r:embed="rId1"/>
          <a:srcRect/>
          <a:stretch>
            <a:fillRect/>
          </a:stretch>
        </p:blipFill>
        <p:spPr>
          <a:xfrm>
            <a:off x="-952" y="3493"/>
            <a:ext cx="9140825" cy="6851015"/>
          </a:xfrm>
          <a:prstGeom prst="rect">
            <a:avLst/>
          </a:prstGeom>
          <a:noFill/>
          <a:ln w="9525">
            <a:noFill/>
          </a:ln>
        </p:spPr>
      </p:pic>
      <p:sp>
        <p:nvSpPr>
          <p:cNvPr id="5" name="文本框 4"/>
          <p:cNvSpPr txBox="1"/>
          <p:nvPr/>
        </p:nvSpPr>
        <p:spPr>
          <a:xfrm>
            <a:off x="2146300" y="997585"/>
            <a:ext cx="5060315" cy="460375"/>
          </a:xfrm>
          <a:prstGeom prst="rect">
            <a:avLst/>
          </a:prstGeom>
          <a:noFill/>
        </p:spPr>
        <p:txBody>
          <a:bodyPr wrap="square" rtlCol="0">
            <a:spAutoFit/>
          </a:bodyPr>
          <a:p>
            <a:r>
              <a:rPr lang="en-US" altLang="zh-CN" sz="2400" b="1">
                <a:solidFill>
                  <a:schemeClr val="tx1"/>
                </a:solidFill>
                <a:latin typeface="Aachen BT" panose="02040806020206050204" charset="0"/>
                <a:ea typeface="宋体" panose="02010600030101010101" pitchFamily="2" charset="-122"/>
                <a:sym typeface="+mn-ea"/>
              </a:rPr>
              <a:t>III. DIY market in other retailers</a:t>
            </a:r>
            <a:r>
              <a:rPr lang="en-US" altLang="zh-CN" sz="2400" b="1">
                <a:solidFill>
                  <a:schemeClr val="accent2"/>
                </a:solidFill>
                <a:latin typeface="Aachen BT" panose="02040806020206050204" charset="0"/>
                <a:ea typeface="宋体" panose="02010600030101010101" pitchFamily="2" charset="-122"/>
                <a:sym typeface="+mn-ea"/>
              </a:rPr>
              <a:t> </a:t>
            </a:r>
            <a:endParaRPr lang="zh-CN" altLang="en-US" sz="2400" b="1">
              <a:latin typeface="Aachen BT" panose="02040806020206050204" charset="0"/>
            </a:endParaRPr>
          </a:p>
        </p:txBody>
      </p:sp>
      <p:sp>
        <p:nvSpPr>
          <p:cNvPr id="7" name="文本框 6"/>
          <p:cNvSpPr txBox="1"/>
          <p:nvPr/>
        </p:nvSpPr>
        <p:spPr>
          <a:xfrm>
            <a:off x="3133090" y="1934845"/>
            <a:ext cx="2464435" cy="460375"/>
          </a:xfrm>
          <a:prstGeom prst="rect">
            <a:avLst/>
          </a:prstGeom>
          <a:noFill/>
        </p:spPr>
        <p:txBody>
          <a:bodyPr wrap="none" rtlCol="0" anchor="t">
            <a:spAutoFit/>
          </a:bodyPr>
          <a:p>
            <a:r>
              <a:rPr lang="en-US" altLang="zh-CN" sz="2400" b="1">
                <a:solidFill>
                  <a:schemeClr val="accent2"/>
                </a:solidFill>
                <a:latin typeface="Aachen BT" panose="02040806020206050204" charset="0"/>
                <a:ea typeface="宋体" panose="02010600030101010101" pitchFamily="2" charset="-122"/>
                <a:sym typeface="+mn-ea"/>
              </a:rPr>
              <a:t>a. Hypermarket</a:t>
            </a:r>
            <a:endParaRPr lang="en-US" altLang="zh-CN" sz="2400" b="1">
              <a:solidFill>
                <a:schemeClr val="accent2"/>
              </a:solidFill>
              <a:latin typeface="Aachen BT" panose="02040806020206050204" charset="0"/>
              <a:ea typeface="宋体" panose="02010600030101010101" pitchFamily="2" charset="-122"/>
              <a:sym typeface="+mn-ea"/>
            </a:endParaRPr>
          </a:p>
        </p:txBody>
      </p:sp>
      <p:sp>
        <p:nvSpPr>
          <p:cNvPr id="8" name="文本框 7"/>
          <p:cNvSpPr txBox="1"/>
          <p:nvPr/>
        </p:nvSpPr>
        <p:spPr>
          <a:xfrm>
            <a:off x="463550" y="2885440"/>
            <a:ext cx="8425180" cy="3476625"/>
          </a:xfrm>
          <a:prstGeom prst="rect">
            <a:avLst/>
          </a:prstGeom>
          <a:noFill/>
        </p:spPr>
        <p:txBody>
          <a:bodyPr wrap="square" rtlCol="0">
            <a:spAutoFit/>
          </a:bodyPr>
          <a:p>
            <a:pPr fontAlgn="auto">
              <a:lnSpc>
                <a:spcPts val="2200"/>
              </a:lnSpc>
            </a:pPr>
            <a:r>
              <a:rPr lang="en-US" altLang="zh-CN" i="1">
                <a:solidFill>
                  <a:schemeClr val="tx1"/>
                </a:solidFill>
                <a:latin typeface="AvantGarde Md BT" panose="020B0602020202020204" charset="0"/>
                <a:ea typeface="宋体" panose="02010600030101010101" pitchFamily="2" charset="-122"/>
                <a:sym typeface="+mn-ea"/>
              </a:rPr>
              <a:t>Hypermarkets are defined as stores with a minimum selling area of</a:t>
            </a:r>
            <a:r>
              <a:rPr lang="en-US" altLang="zh-CN" i="1">
                <a:solidFill>
                  <a:schemeClr val="accent2"/>
                </a:solidFill>
                <a:latin typeface="AvantGarde Md BT" panose="020B0602020202020204" charset="0"/>
                <a:ea typeface="宋体" panose="02010600030101010101" pitchFamily="2" charset="-122"/>
                <a:sym typeface="+mn-ea"/>
              </a:rPr>
              <a:t> 2,500 square meters</a:t>
            </a:r>
            <a:r>
              <a:rPr lang="en-US" altLang="zh-CN" i="1">
                <a:solidFill>
                  <a:schemeClr val="tx1"/>
                </a:solidFill>
                <a:latin typeface="AvantGarde Md BT" panose="020B0602020202020204" charset="0"/>
                <a:ea typeface="宋体" panose="02010600030101010101" pitchFamily="2" charset="-122"/>
                <a:sym typeface="+mn-ea"/>
              </a:rPr>
              <a:t>. </a:t>
            </a:r>
            <a:endParaRPr lang="en-US" altLang="zh-CN" i="1">
              <a:solidFill>
                <a:schemeClr val="tx1"/>
              </a:solidFill>
              <a:latin typeface="AvantGarde Md BT" panose="020B0602020202020204" charset="0"/>
              <a:ea typeface="宋体" panose="02010600030101010101" pitchFamily="2" charset="-122"/>
              <a:sym typeface="+mn-ea"/>
            </a:endParaRPr>
          </a:p>
          <a:p>
            <a:pPr fontAlgn="auto">
              <a:lnSpc>
                <a:spcPts val="2200"/>
              </a:lnSpc>
            </a:pPr>
            <a:endParaRPr lang="en-US" altLang="zh-CN" i="1">
              <a:solidFill>
                <a:schemeClr val="accent2"/>
              </a:solidFill>
              <a:latin typeface="AvantGarde Md BT" panose="020B0602020202020204" charset="0"/>
              <a:ea typeface="宋体" panose="02010600030101010101" pitchFamily="2" charset="-122"/>
              <a:sym typeface="+mn-ea"/>
            </a:endParaRPr>
          </a:p>
          <a:p>
            <a:pPr fontAlgn="auto">
              <a:lnSpc>
                <a:spcPts val="2200"/>
              </a:lnSpc>
            </a:pPr>
            <a:r>
              <a:rPr lang="en-US" altLang="zh-CN" i="1">
                <a:solidFill>
                  <a:schemeClr val="tx1"/>
                </a:solidFill>
                <a:latin typeface="AvantGarde Md BT" panose="020B0602020202020204" charset="0"/>
                <a:ea typeface="宋体" panose="02010600030101010101" pitchFamily="2" charset="-122"/>
                <a:sym typeface="+mn-ea"/>
              </a:rPr>
              <a:t>French hypermarkets offer 25,000-40,000 products for sale at competitive prices, of which 3,000-5,000 food items and 20,000-35,000 non-food articles. </a:t>
            </a:r>
            <a:endParaRPr lang="en-US" altLang="zh-CN" i="1">
              <a:solidFill>
                <a:schemeClr val="tx1"/>
              </a:solidFill>
              <a:latin typeface="AvantGarde Md BT" panose="020B0602020202020204" charset="0"/>
              <a:ea typeface="宋体" panose="02010600030101010101" pitchFamily="2" charset="-122"/>
              <a:sym typeface="+mn-ea"/>
            </a:endParaRPr>
          </a:p>
          <a:p>
            <a:pPr fontAlgn="auto">
              <a:lnSpc>
                <a:spcPts val="2200"/>
              </a:lnSpc>
            </a:pPr>
            <a:endParaRPr lang="en-US" altLang="zh-CN" i="1">
              <a:solidFill>
                <a:schemeClr val="tx1"/>
              </a:solidFill>
              <a:latin typeface="AvantGarde Md BT" panose="020B0602020202020204" charset="0"/>
              <a:ea typeface="宋体" panose="02010600030101010101" pitchFamily="2" charset="-122"/>
              <a:sym typeface="+mn-ea"/>
            </a:endParaRPr>
          </a:p>
          <a:p>
            <a:pPr fontAlgn="auto">
              <a:lnSpc>
                <a:spcPts val="2200"/>
              </a:lnSpc>
            </a:pPr>
            <a:r>
              <a:rPr lang="en-US" altLang="zh-CN" i="1">
                <a:solidFill>
                  <a:schemeClr val="tx1"/>
                </a:solidFill>
                <a:latin typeface="AvantGarde Md BT" panose="020B0602020202020204" charset="0"/>
                <a:ea typeface="宋体" panose="02010600030101010101" pitchFamily="2" charset="-122"/>
                <a:sym typeface="+mn-ea"/>
              </a:rPr>
              <a:t>Generally located in suburbs, they cover a total sales area of 11.1 million square meters. </a:t>
            </a:r>
            <a:endParaRPr lang="en-US" altLang="zh-CN" i="1">
              <a:solidFill>
                <a:schemeClr val="tx1"/>
              </a:solidFill>
              <a:latin typeface="AvantGarde Md BT" panose="020B0602020202020204" charset="0"/>
              <a:ea typeface="宋体" panose="02010600030101010101" pitchFamily="2" charset="-122"/>
              <a:sym typeface="+mn-ea"/>
            </a:endParaRPr>
          </a:p>
          <a:p>
            <a:pPr fontAlgn="auto">
              <a:lnSpc>
                <a:spcPts val="2200"/>
              </a:lnSpc>
            </a:pPr>
            <a:endParaRPr lang="en-US" altLang="zh-CN" i="1">
              <a:solidFill>
                <a:schemeClr val="tx1"/>
              </a:solidFill>
              <a:latin typeface="AvantGarde Md BT" panose="020B0602020202020204" charset="0"/>
              <a:ea typeface="宋体" panose="02010600030101010101" pitchFamily="2" charset="-122"/>
              <a:sym typeface="+mn-ea"/>
            </a:endParaRPr>
          </a:p>
          <a:p>
            <a:pPr fontAlgn="auto">
              <a:lnSpc>
                <a:spcPts val="2200"/>
              </a:lnSpc>
            </a:pPr>
            <a:r>
              <a:rPr lang="en-US" altLang="zh-CN" i="1">
                <a:solidFill>
                  <a:schemeClr val="tx1"/>
                </a:solidFill>
                <a:latin typeface="AvantGarde Md BT" panose="020B0602020202020204" charset="0"/>
                <a:ea typeface="宋体" panose="02010600030101010101" pitchFamily="2" charset="-122"/>
                <a:sym typeface="+mn-ea"/>
              </a:rPr>
              <a:t>As of 2015, there were</a:t>
            </a:r>
            <a:r>
              <a:rPr lang="en-US" altLang="zh-CN" i="1">
                <a:solidFill>
                  <a:schemeClr val="accent2"/>
                </a:solidFill>
                <a:latin typeface="AvantGarde Md BT" panose="020B0602020202020204" charset="0"/>
                <a:ea typeface="宋体" panose="02010600030101010101" pitchFamily="2" charset="-122"/>
                <a:sym typeface="+mn-ea"/>
              </a:rPr>
              <a:t> 2091</a:t>
            </a:r>
            <a:r>
              <a:rPr lang="en-US" altLang="zh-CN" i="1">
                <a:solidFill>
                  <a:schemeClr val="tx1"/>
                </a:solidFill>
                <a:latin typeface="AvantGarde Md BT" panose="020B0602020202020204" charset="0"/>
                <a:ea typeface="宋体" panose="02010600030101010101" pitchFamily="2" charset="-122"/>
                <a:sym typeface="+mn-ea"/>
              </a:rPr>
              <a:t> hypermarkets, employing over 330,574 people. The top five hypermarket companies are</a:t>
            </a:r>
            <a:r>
              <a:rPr lang="en-US" altLang="zh-CN" i="1">
                <a:solidFill>
                  <a:schemeClr val="accent2"/>
                </a:solidFill>
                <a:latin typeface="AvantGarde Md BT" panose="020B0602020202020204" charset="0"/>
                <a:ea typeface="宋体" panose="02010600030101010101" pitchFamily="2" charset="-122"/>
                <a:sym typeface="+mn-ea"/>
              </a:rPr>
              <a:t> Leclerc, Carrefour, Intermarché, Système U, Casino, and Auchan</a:t>
            </a:r>
            <a:r>
              <a:rPr lang="en-US" altLang="zh-CN" i="1">
                <a:solidFill>
                  <a:schemeClr val="tx1"/>
                </a:solidFill>
                <a:latin typeface="AvantGarde Md BT" panose="020B0602020202020204" charset="0"/>
                <a:ea typeface="宋体" panose="02010600030101010101" pitchFamily="2" charset="-122"/>
                <a:sym typeface="+mn-ea"/>
              </a:rPr>
              <a:t>.</a:t>
            </a:r>
            <a:endParaRPr lang="en-US" altLang="zh-CN" i="1">
              <a:solidFill>
                <a:schemeClr val="tx1"/>
              </a:solidFill>
              <a:latin typeface="AvantGarde Md BT" panose="020B0602020202020204" charset="0"/>
              <a:ea typeface="宋体" panose="02010600030101010101" pitchFamily="2" charset="-122"/>
              <a:sym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pic>
        <p:nvPicPr>
          <p:cNvPr id="4" name="图片 1" descr="C:\Users\Xin\Desktop\DIY市场调查\背景1.jpg背景1"/>
          <p:cNvPicPr>
            <a:picLocks noChangeAspect="1"/>
          </p:cNvPicPr>
          <p:nvPr/>
        </p:nvPicPr>
        <p:blipFill>
          <a:blip r:embed="rId1"/>
          <a:srcRect/>
          <a:stretch>
            <a:fillRect/>
          </a:stretch>
        </p:blipFill>
        <p:spPr>
          <a:xfrm>
            <a:off x="1588" y="3493"/>
            <a:ext cx="9140825" cy="6851015"/>
          </a:xfrm>
          <a:prstGeom prst="rect">
            <a:avLst/>
          </a:prstGeom>
          <a:noFill/>
          <a:ln w="9525">
            <a:noFill/>
          </a:ln>
        </p:spPr>
      </p:pic>
      <p:sp>
        <p:nvSpPr>
          <p:cNvPr id="7" name="文本框 6"/>
          <p:cNvSpPr txBox="1"/>
          <p:nvPr/>
        </p:nvSpPr>
        <p:spPr>
          <a:xfrm>
            <a:off x="506730" y="807720"/>
            <a:ext cx="8543290" cy="6185535"/>
          </a:xfrm>
          <a:prstGeom prst="rect">
            <a:avLst/>
          </a:prstGeom>
          <a:noFill/>
        </p:spPr>
        <p:txBody>
          <a:bodyPr wrap="square" rtlCol="0">
            <a:spAutoFit/>
          </a:bodyPr>
          <a:p>
            <a:r>
              <a:rPr lang="zh-CN" altLang="en-US" sz="2400">
                <a:solidFill>
                  <a:schemeClr val="tx1"/>
                </a:solidFill>
                <a:latin typeface="Aachen BT" panose="02040806020206050204" charset="0"/>
              </a:rPr>
              <a:t>CARREFOUR </a:t>
            </a:r>
            <a:endParaRPr lang="zh-CN" altLang="en-US" sz="2400">
              <a:solidFill>
                <a:schemeClr val="tx1"/>
              </a:solidFill>
              <a:latin typeface="Aachen BT" panose="02040806020206050204" charset="0"/>
            </a:endParaRPr>
          </a:p>
          <a:p>
            <a:endParaRPr lang="en-US" altLang="zh-CN" i="1">
              <a:solidFill>
                <a:schemeClr val="accent2"/>
              </a:solidFill>
              <a:latin typeface="AvantGarde Md BT" panose="020B0602020202020204" charset="0"/>
            </a:endParaRPr>
          </a:p>
          <a:p>
            <a:r>
              <a:rPr lang="en-US" altLang="zh-CN" i="1">
                <a:solidFill>
                  <a:schemeClr val="accent2"/>
                </a:solidFill>
                <a:latin typeface="AvantGarde Md BT" panose="020B0602020202020204" charset="0"/>
              </a:rPr>
              <a:t>www.carrefour.fr</a:t>
            </a:r>
            <a:endParaRPr lang="en-US" altLang="zh-CN" i="1">
              <a:solidFill>
                <a:schemeClr val="accent2"/>
              </a:solidFill>
              <a:latin typeface="AvantGarde Md BT" panose="020B0602020202020204" charset="0"/>
            </a:endParaRPr>
          </a:p>
          <a:p>
            <a:endParaRPr lang="zh-CN" altLang="en-US" i="1">
              <a:solidFill>
                <a:schemeClr val="bg1"/>
              </a:solidFill>
              <a:latin typeface="AvantGarde Md BT" panose="020B0602020202020204" charset="0"/>
            </a:endParaRPr>
          </a:p>
          <a:p>
            <a:r>
              <a:rPr lang="zh-CN" altLang="en-US" i="1">
                <a:solidFill>
                  <a:schemeClr val="tx1"/>
                </a:solidFill>
                <a:latin typeface="AvantGarde Md BT" panose="020B0602020202020204" charset="0"/>
              </a:rPr>
              <a:t>Established in 1958, there are 10,102 stores </a:t>
            </a:r>
            <a:endParaRPr lang="zh-CN" altLang="en-US" i="1">
              <a:solidFill>
                <a:schemeClr val="tx1"/>
              </a:solidFill>
              <a:latin typeface="AvantGarde Md BT" panose="020B0602020202020204" charset="0"/>
            </a:endParaRPr>
          </a:p>
          <a:p>
            <a:r>
              <a:rPr lang="zh-CN" altLang="en-US" i="1">
                <a:solidFill>
                  <a:schemeClr val="tx1"/>
                </a:solidFill>
                <a:latin typeface="AvantGarde Md BT" panose="020B0602020202020204" charset="0"/>
              </a:rPr>
              <a:t>in 30 countries around the world, </a:t>
            </a:r>
            <a:endParaRPr lang="zh-CN" altLang="en-US" i="1">
              <a:solidFill>
                <a:schemeClr val="tx1"/>
              </a:solidFill>
              <a:latin typeface="AvantGarde Md BT" panose="020B0602020202020204" charset="0"/>
            </a:endParaRPr>
          </a:p>
          <a:p>
            <a:r>
              <a:rPr lang="zh-CN" altLang="en-US" i="1">
                <a:solidFill>
                  <a:schemeClr val="tx1"/>
                </a:solidFill>
                <a:latin typeface="AvantGarde Md BT" panose="020B0602020202020204" charset="0"/>
              </a:rPr>
              <a:t>including 221 local giant supermarkets, </a:t>
            </a:r>
            <a:endParaRPr lang="zh-CN" altLang="en-US" i="1">
              <a:solidFill>
                <a:schemeClr val="tx1"/>
              </a:solidFill>
              <a:latin typeface="AvantGarde Md BT" panose="020B0602020202020204" charset="0"/>
            </a:endParaRPr>
          </a:p>
          <a:p>
            <a:r>
              <a:rPr lang="zh-CN" altLang="en-US" i="1">
                <a:solidFill>
                  <a:schemeClr val="tx1"/>
                </a:solidFill>
                <a:latin typeface="AvantGarde Md BT" panose="020B0602020202020204" charset="0"/>
              </a:rPr>
              <a:t>1021 large supermarkets, 3245 convenience stores </a:t>
            </a:r>
            <a:endParaRPr lang="zh-CN" altLang="en-US" i="1">
              <a:solidFill>
                <a:schemeClr val="tx1"/>
              </a:solidFill>
              <a:latin typeface="AvantGarde Md BT" panose="020B0602020202020204" charset="0"/>
            </a:endParaRPr>
          </a:p>
          <a:p>
            <a:r>
              <a:rPr lang="en-US" altLang="zh-CN" i="1">
                <a:solidFill>
                  <a:schemeClr val="tx1"/>
                </a:solidFill>
                <a:latin typeface="AvantGarde Md BT" panose="020B0602020202020204" charset="0"/>
              </a:rPr>
              <a:t>in France.</a:t>
            </a:r>
            <a:endParaRPr lang="en-US" altLang="zh-CN" i="1">
              <a:solidFill>
                <a:schemeClr val="tx1"/>
              </a:solidFill>
              <a:latin typeface="AvantGarde Md BT" panose="020B0602020202020204" charset="0"/>
            </a:endParaRPr>
          </a:p>
          <a:p>
            <a:endParaRPr lang="en-US" altLang="zh-CN" i="1">
              <a:solidFill>
                <a:schemeClr val="bg1"/>
              </a:solidFill>
              <a:latin typeface="AvantGarde Md BT" panose="020B0602020202020204" charset="0"/>
            </a:endParaRPr>
          </a:p>
          <a:p>
            <a:endParaRPr lang="en-US" altLang="zh-CN" sz="2400" i="1">
              <a:solidFill>
                <a:schemeClr val="accent4"/>
              </a:solidFill>
              <a:latin typeface="AvantGarde Md BT" panose="020B0602020202020204" charset="0"/>
            </a:endParaRPr>
          </a:p>
          <a:p>
            <a:r>
              <a:rPr lang="en-US" altLang="zh-CN" sz="2400">
                <a:solidFill>
                  <a:schemeClr val="tx1"/>
                </a:solidFill>
                <a:latin typeface="Aachen BT" panose="02040806020206050204" charset="0"/>
              </a:rPr>
              <a:t>AUCHAN </a:t>
            </a:r>
            <a:endParaRPr lang="en-US" altLang="zh-CN" sz="2400">
              <a:solidFill>
                <a:schemeClr val="tx1"/>
              </a:solidFill>
              <a:latin typeface="Aachen BT" panose="02040806020206050204" charset="0"/>
            </a:endParaRPr>
          </a:p>
          <a:p>
            <a:endParaRPr lang="en-US" altLang="zh-CN" i="1">
              <a:solidFill>
                <a:schemeClr val="accent2"/>
              </a:solidFill>
              <a:latin typeface="AvantGarde Md BT" panose="020B0602020202020204" charset="0"/>
            </a:endParaRPr>
          </a:p>
          <a:p>
            <a:r>
              <a:rPr lang="en-US" altLang="zh-CN" i="1">
                <a:solidFill>
                  <a:schemeClr val="accent2"/>
                </a:solidFill>
                <a:latin typeface="AvantGarde Md BT" panose="020B0602020202020204" charset="0"/>
              </a:rPr>
              <a:t>www.auchan.fr</a:t>
            </a:r>
            <a:endParaRPr lang="en-US" altLang="zh-CN" i="1">
              <a:solidFill>
                <a:schemeClr val="accent2"/>
              </a:solidFill>
              <a:latin typeface="AvantGarde Md BT" panose="020B0602020202020204" charset="0"/>
            </a:endParaRPr>
          </a:p>
          <a:p>
            <a:endParaRPr lang="en-US" altLang="zh-CN" i="1">
              <a:solidFill>
                <a:schemeClr val="accent2"/>
              </a:solidFill>
              <a:latin typeface="AvantGarde Md BT" panose="020B0602020202020204" charset="0"/>
            </a:endParaRPr>
          </a:p>
          <a:p>
            <a:r>
              <a:rPr lang="en-US" altLang="zh-CN" i="1">
                <a:solidFill>
                  <a:schemeClr val="tx1"/>
                </a:solidFill>
                <a:latin typeface="AvantGarde Md BT" panose="020B0602020202020204" charset="0"/>
              </a:rPr>
              <a:t>Operating </a:t>
            </a:r>
            <a:r>
              <a:rPr lang="en-US" altLang="zh-CN" i="1">
                <a:solidFill>
                  <a:schemeClr val="tx1"/>
                </a:solidFill>
                <a:latin typeface="AvantGarde Md BT" panose="020B0602020202020204" charset="0"/>
                <a:sym typeface="+mn-ea"/>
              </a:rPr>
              <a:t>3051 stores in </a:t>
            </a:r>
            <a:r>
              <a:rPr lang="en-US" altLang="zh-CN" i="1">
                <a:solidFill>
                  <a:schemeClr val="tx1"/>
                </a:solidFill>
                <a:latin typeface="AvantGarde Md BT" panose="020B0602020202020204" charset="0"/>
              </a:rPr>
              <a:t>16 countries(large stores mainly),</a:t>
            </a:r>
            <a:endParaRPr lang="en-US" altLang="zh-CN" i="1">
              <a:solidFill>
                <a:schemeClr val="tx1"/>
              </a:solidFill>
              <a:latin typeface="AvantGarde Md BT" panose="020B0602020202020204" charset="0"/>
            </a:endParaRPr>
          </a:p>
          <a:p>
            <a:r>
              <a:rPr lang="en-US" altLang="zh-CN" i="1">
                <a:solidFill>
                  <a:schemeClr val="tx1"/>
                </a:solidFill>
                <a:latin typeface="AvantGarde Md BT" panose="020B0602020202020204" charset="0"/>
              </a:rPr>
              <a:t> including 126 local giant supermarkets, </a:t>
            </a:r>
            <a:endParaRPr lang="en-US" altLang="zh-CN" i="1">
              <a:solidFill>
                <a:schemeClr val="tx1"/>
              </a:solidFill>
              <a:latin typeface="AvantGarde Md BT" panose="020B0602020202020204" charset="0"/>
            </a:endParaRPr>
          </a:p>
          <a:p>
            <a:r>
              <a:rPr lang="en-US" altLang="zh-CN" i="1">
                <a:solidFill>
                  <a:schemeClr val="tx1"/>
                </a:solidFill>
                <a:latin typeface="AvantGarde Md BT" panose="020B0602020202020204" charset="0"/>
              </a:rPr>
              <a:t>268 large supermarkets, 108 small supermarkets </a:t>
            </a:r>
            <a:endParaRPr lang="en-US" altLang="zh-CN" i="1">
              <a:solidFill>
                <a:schemeClr val="tx1"/>
              </a:solidFill>
              <a:latin typeface="AvantGarde Md BT" panose="020B0602020202020204" charset="0"/>
            </a:endParaRPr>
          </a:p>
          <a:p>
            <a:r>
              <a:rPr lang="en-US" altLang="zh-CN" i="1">
                <a:solidFill>
                  <a:schemeClr val="tx1"/>
                </a:solidFill>
                <a:latin typeface="AvantGarde Md BT" panose="020B0602020202020204" charset="0"/>
              </a:rPr>
              <a:t>in France.</a:t>
            </a:r>
            <a:endParaRPr lang="en-US" altLang="zh-CN" i="1">
              <a:solidFill>
                <a:schemeClr val="tx1"/>
              </a:solidFill>
              <a:latin typeface="AvantGarde Md BT" panose="020B0602020202020204" charset="0"/>
            </a:endParaRPr>
          </a:p>
          <a:p>
            <a:endParaRPr lang="en-US" altLang="zh-CN" i="1">
              <a:solidFill>
                <a:schemeClr val="bg1"/>
              </a:solidFill>
              <a:latin typeface="AvantGarde Md BT" panose="020B0602020202020204" charset="0"/>
            </a:endParaRPr>
          </a:p>
          <a:p>
            <a:r>
              <a:rPr lang="en-US" altLang="zh-CN" i="1">
                <a:solidFill>
                  <a:schemeClr val="bg1"/>
                </a:solidFill>
                <a:latin typeface="AvantGarde Md BT" panose="020B0602020202020204" charset="0"/>
              </a:rPr>
              <a:t> </a:t>
            </a:r>
            <a:endParaRPr lang="en-US" altLang="zh-CN" i="1">
              <a:solidFill>
                <a:schemeClr val="accent2"/>
              </a:solidFill>
              <a:latin typeface="AvantGarde Md BT" panose="020B0602020202020204" charset="0"/>
            </a:endParaRPr>
          </a:p>
        </p:txBody>
      </p:sp>
      <p:pic>
        <p:nvPicPr>
          <p:cNvPr id="8" name="图片 7" descr="Carrefour-280x156"/>
          <p:cNvPicPr>
            <a:picLocks noChangeAspect="1"/>
          </p:cNvPicPr>
          <p:nvPr/>
        </p:nvPicPr>
        <p:blipFill>
          <a:blip r:embed="rId2"/>
          <a:stretch>
            <a:fillRect/>
          </a:stretch>
        </p:blipFill>
        <p:spPr>
          <a:xfrm>
            <a:off x="6069330" y="1375410"/>
            <a:ext cx="2849880" cy="2134870"/>
          </a:xfrm>
          <a:prstGeom prst="rect">
            <a:avLst/>
          </a:prstGeom>
        </p:spPr>
      </p:pic>
      <p:pic>
        <p:nvPicPr>
          <p:cNvPr id="9" name="图片 8" descr="960852ccc2"/>
          <p:cNvPicPr>
            <a:picLocks noChangeAspect="1"/>
          </p:cNvPicPr>
          <p:nvPr/>
        </p:nvPicPr>
        <p:blipFill>
          <a:blip r:embed="rId3"/>
          <a:stretch>
            <a:fillRect/>
          </a:stretch>
        </p:blipFill>
        <p:spPr>
          <a:xfrm>
            <a:off x="6089650" y="4081780"/>
            <a:ext cx="2829560" cy="206946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pic>
        <p:nvPicPr>
          <p:cNvPr id="4" name="图片 1" descr="C:\Users\Xin\Desktop\DIY市场调查\背景1.jpg背景1"/>
          <p:cNvPicPr>
            <a:picLocks noChangeAspect="1"/>
          </p:cNvPicPr>
          <p:nvPr/>
        </p:nvPicPr>
        <p:blipFill>
          <a:blip r:embed="rId1"/>
          <a:srcRect/>
          <a:stretch>
            <a:fillRect/>
          </a:stretch>
        </p:blipFill>
        <p:spPr>
          <a:xfrm>
            <a:off x="1588" y="3493"/>
            <a:ext cx="9140825" cy="6851015"/>
          </a:xfrm>
          <a:prstGeom prst="rect">
            <a:avLst/>
          </a:prstGeom>
          <a:noFill/>
          <a:ln w="9525">
            <a:noFill/>
          </a:ln>
        </p:spPr>
      </p:pic>
      <p:sp>
        <p:nvSpPr>
          <p:cNvPr id="7" name="文本框 6"/>
          <p:cNvSpPr txBox="1"/>
          <p:nvPr/>
        </p:nvSpPr>
        <p:spPr>
          <a:xfrm>
            <a:off x="473710" y="1354455"/>
            <a:ext cx="8543290" cy="3230245"/>
          </a:xfrm>
          <a:prstGeom prst="rect">
            <a:avLst/>
          </a:prstGeom>
          <a:noFill/>
        </p:spPr>
        <p:txBody>
          <a:bodyPr wrap="square" rtlCol="0">
            <a:spAutoFit/>
          </a:bodyPr>
          <a:p>
            <a:r>
              <a:rPr lang="en-US" altLang="zh-CN" sz="2400">
                <a:solidFill>
                  <a:schemeClr val="tx1"/>
                </a:solidFill>
                <a:latin typeface="Aachen BT" panose="02040806020206050204" charset="0"/>
              </a:rPr>
              <a:t>GEANT </a:t>
            </a:r>
            <a:endParaRPr lang="en-US" altLang="zh-CN" sz="2400">
              <a:solidFill>
                <a:schemeClr val="tx1"/>
              </a:solidFill>
              <a:latin typeface="Aachen BT" panose="02040806020206050204" charset="0"/>
            </a:endParaRPr>
          </a:p>
          <a:p>
            <a:endParaRPr lang="en-US" altLang="zh-CN" i="1">
              <a:solidFill>
                <a:schemeClr val="bg1"/>
              </a:solidFill>
              <a:latin typeface="AvantGarde Md BT" panose="020B0602020202020204" charset="0"/>
            </a:endParaRPr>
          </a:p>
          <a:p>
            <a:r>
              <a:rPr lang="en-US" altLang="zh-CN" i="1">
                <a:solidFill>
                  <a:schemeClr val="accent2"/>
                </a:solidFill>
                <a:latin typeface="AvantGarde Md BT" panose="020B0602020202020204" charset="0"/>
              </a:rPr>
              <a:t>www.geant.fr</a:t>
            </a:r>
            <a:endParaRPr lang="en-US" altLang="zh-CN" i="1">
              <a:solidFill>
                <a:schemeClr val="accent2"/>
              </a:solidFill>
              <a:latin typeface="AvantGarde Md BT" panose="020B0602020202020204" charset="0"/>
            </a:endParaRPr>
          </a:p>
          <a:p>
            <a:r>
              <a:rPr lang="en-US" altLang="zh-CN" i="1">
                <a:solidFill>
                  <a:schemeClr val="accent2"/>
                </a:solidFill>
                <a:latin typeface="AvantGarde Md BT" panose="020B0602020202020204" charset="0"/>
              </a:rPr>
              <a:t> </a:t>
            </a:r>
            <a:endParaRPr lang="en-US" altLang="zh-CN" i="1">
              <a:solidFill>
                <a:schemeClr val="accent2"/>
              </a:solidFill>
              <a:latin typeface="AvantGarde Md BT" panose="020B0602020202020204" charset="0"/>
            </a:endParaRPr>
          </a:p>
          <a:p>
            <a:endParaRPr lang="en-US" altLang="zh-CN" i="1">
              <a:solidFill>
                <a:schemeClr val="accent2"/>
              </a:solidFill>
              <a:latin typeface="AvantGarde Md BT" panose="020B0602020202020204" charset="0"/>
            </a:endParaRPr>
          </a:p>
          <a:p>
            <a:r>
              <a:rPr lang="en-US" altLang="zh-CN" i="1">
                <a:solidFill>
                  <a:schemeClr val="tx1"/>
                </a:solidFill>
                <a:latin typeface="AvantGarde Md BT" panose="020B0602020202020204" charset="0"/>
              </a:rPr>
              <a:t>Another very powerful large-scale integrated </a:t>
            </a:r>
            <a:endParaRPr lang="en-US" altLang="zh-CN" i="1">
              <a:solidFill>
                <a:schemeClr val="tx1"/>
              </a:solidFill>
              <a:latin typeface="AvantGarde Md BT" panose="020B0602020202020204" charset="0"/>
            </a:endParaRPr>
          </a:p>
          <a:p>
            <a:r>
              <a:rPr lang="en-US" altLang="zh-CN" i="1">
                <a:solidFill>
                  <a:schemeClr val="tx1"/>
                </a:solidFill>
                <a:latin typeface="AvantGarde Md BT" panose="020B0602020202020204" charset="0"/>
              </a:rPr>
              <a:t>supermarket, has merged with CASINO Group.</a:t>
            </a:r>
            <a:endParaRPr lang="en-US" altLang="zh-CN" i="1">
              <a:solidFill>
                <a:schemeClr val="tx1"/>
              </a:solidFill>
              <a:latin typeface="AvantGarde Md BT" panose="020B0602020202020204" charset="0"/>
            </a:endParaRPr>
          </a:p>
          <a:p>
            <a:endParaRPr lang="en-US" altLang="zh-CN" i="1">
              <a:solidFill>
                <a:schemeClr val="tx1"/>
              </a:solidFill>
              <a:latin typeface="AvantGarde Md BT" panose="020B0602020202020204" charset="0"/>
            </a:endParaRPr>
          </a:p>
          <a:p>
            <a:r>
              <a:rPr lang="en-US" altLang="zh-CN" i="1">
                <a:solidFill>
                  <a:schemeClr val="tx1"/>
                </a:solidFill>
                <a:latin typeface="AvantGarde Md BT" panose="020B0602020202020204" charset="0"/>
              </a:rPr>
              <a:t>Géant Casino: Established in 1970, it belongs to </a:t>
            </a:r>
            <a:endParaRPr lang="en-US" altLang="zh-CN" i="1">
              <a:solidFill>
                <a:schemeClr val="tx1"/>
              </a:solidFill>
              <a:latin typeface="AvantGarde Md BT" panose="020B0602020202020204" charset="0"/>
            </a:endParaRPr>
          </a:p>
          <a:p>
            <a:r>
              <a:rPr lang="en-US" altLang="zh-CN" i="1">
                <a:solidFill>
                  <a:schemeClr val="tx1"/>
                </a:solidFill>
                <a:latin typeface="AvantGarde Md BT" panose="020B0602020202020204" charset="0"/>
              </a:rPr>
              <a:t>the chain of supermarkets and has nearly 120 </a:t>
            </a:r>
            <a:endParaRPr lang="en-US" altLang="zh-CN" i="1">
              <a:solidFill>
                <a:schemeClr val="tx1"/>
              </a:solidFill>
              <a:latin typeface="AvantGarde Md BT" panose="020B0602020202020204" charset="0"/>
            </a:endParaRPr>
          </a:p>
          <a:p>
            <a:r>
              <a:rPr lang="en-US" altLang="zh-CN" i="1">
                <a:solidFill>
                  <a:schemeClr val="tx1"/>
                </a:solidFill>
                <a:latin typeface="AvantGarde Md BT" panose="020B0602020202020204" charset="0"/>
              </a:rPr>
              <a:t>stores in France.</a:t>
            </a:r>
            <a:endParaRPr lang="en-US" altLang="zh-CN" i="1">
              <a:solidFill>
                <a:schemeClr val="tx1"/>
              </a:solidFill>
              <a:latin typeface="AvantGarde Md BT" panose="020B0602020202020204" charset="0"/>
            </a:endParaRPr>
          </a:p>
        </p:txBody>
      </p:sp>
      <p:pic>
        <p:nvPicPr>
          <p:cNvPr id="11" name="图片 10" descr="brand"/>
          <p:cNvPicPr>
            <a:picLocks noChangeAspect="1"/>
          </p:cNvPicPr>
          <p:nvPr/>
        </p:nvPicPr>
        <p:blipFill>
          <a:blip r:embed="rId2"/>
          <a:stretch>
            <a:fillRect/>
          </a:stretch>
        </p:blipFill>
        <p:spPr>
          <a:xfrm>
            <a:off x="5777865" y="1562100"/>
            <a:ext cx="2842895" cy="34544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pic>
        <p:nvPicPr>
          <p:cNvPr id="4" name="图片 1" descr="C:\Users\Xin\Desktop\DIY市场调查\背景1.jpg背景1"/>
          <p:cNvPicPr>
            <a:picLocks noChangeAspect="1"/>
          </p:cNvPicPr>
          <p:nvPr/>
        </p:nvPicPr>
        <p:blipFill>
          <a:blip r:embed="rId1"/>
          <a:srcRect/>
          <a:stretch>
            <a:fillRect/>
          </a:stretch>
        </p:blipFill>
        <p:spPr>
          <a:xfrm>
            <a:off x="1588" y="3493"/>
            <a:ext cx="9140825" cy="6851015"/>
          </a:xfrm>
          <a:prstGeom prst="rect">
            <a:avLst/>
          </a:prstGeom>
          <a:noFill/>
          <a:ln w="9525">
            <a:noFill/>
          </a:ln>
        </p:spPr>
      </p:pic>
      <p:sp>
        <p:nvSpPr>
          <p:cNvPr id="100" name="文本框 99"/>
          <p:cNvSpPr txBox="1"/>
          <p:nvPr/>
        </p:nvSpPr>
        <p:spPr>
          <a:xfrm>
            <a:off x="560705" y="1409065"/>
            <a:ext cx="8108315" cy="4707890"/>
          </a:xfrm>
          <a:prstGeom prst="rect">
            <a:avLst/>
          </a:prstGeom>
          <a:noFill/>
          <a:ln w="9525">
            <a:noFill/>
          </a:ln>
        </p:spPr>
        <p:txBody>
          <a:bodyPr wrap="square">
            <a:spAutoFit/>
          </a:bodyPr>
          <a:p>
            <a:pPr indent="0"/>
            <a:r>
              <a:rPr lang="en-US" altLang="zh-CN" sz="2000" b="0" i="1">
                <a:solidFill>
                  <a:schemeClr val="tx1"/>
                </a:solidFill>
                <a:latin typeface="AvantGarde Md BT" panose="020B0602020202020204" charset="0"/>
                <a:cs typeface="Arial" panose="020B0604020202020204" pitchFamily="34" charset="0"/>
              </a:rPr>
              <a:t>Click and Drive has become popular among consumers over the past few years. </a:t>
            </a:r>
            <a:endParaRPr lang="en-US" altLang="zh-CN" sz="2000" b="0" i="1">
              <a:solidFill>
                <a:schemeClr val="tx1"/>
              </a:solidFill>
              <a:latin typeface="AvantGarde Md BT" panose="020B0602020202020204" charset="0"/>
              <a:cs typeface="Arial" panose="020B0604020202020204" pitchFamily="34" charset="0"/>
            </a:endParaRPr>
          </a:p>
          <a:p>
            <a:pPr indent="0"/>
            <a:endParaRPr lang="en-US" altLang="zh-CN" sz="2000" b="0" i="1">
              <a:solidFill>
                <a:schemeClr val="tx1"/>
              </a:solidFill>
              <a:latin typeface="AvantGarde Md BT" panose="020B0602020202020204" charset="0"/>
              <a:cs typeface="Arial" panose="020B0604020202020204" pitchFamily="34" charset="0"/>
            </a:endParaRPr>
          </a:p>
          <a:p>
            <a:pPr indent="0"/>
            <a:r>
              <a:rPr lang="en-US" altLang="zh-CN" sz="2000" b="0" i="1">
                <a:solidFill>
                  <a:schemeClr val="tx1"/>
                </a:solidFill>
                <a:latin typeface="AvantGarde Md BT" panose="020B0602020202020204" charset="0"/>
                <a:cs typeface="Arial" panose="020B0604020202020204" pitchFamily="34" charset="0"/>
              </a:rPr>
              <a:t>Thanks to increasing internet accessibility, stores such as </a:t>
            </a:r>
            <a:r>
              <a:rPr lang="en-US" altLang="zh-CN" sz="2000" b="0" i="1">
                <a:solidFill>
                  <a:schemeClr val="accent2"/>
                </a:solidFill>
                <a:latin typeface="AvantGarde Md BT" panose="020B0602020202020204" charset="0"/>
                <a:cs typeface="Arial" panose="020B0604020202020204" pitchFamily="34" charset="0"/>
              </a:rPr>
              <a:t>Le Drive Intermarché, Leclerc Drive, Carrefour Drive, Leader Drive and Auchan Drive </a:t>
            </a:r>
            <a:r>
              <a:rPr lang="en-US" altLang="zh-CN" sz="2000" b="0" i="1">
                <a:solidFill>
                  <a:schemeClr val="tx1"/>
                </a:solidFill>
                <a:latin typeface="AvantGarde Md BT" panose="020B0602020202020204" charset="0"/>
                <a:cs typeface="Arial" panose="020B0604020202020204" pitchFamily="34" charset="0"/>
              </a:rPr>
              <a:t>have met the high demand for convenient shopping by offering services that allow a consumer to order groceries online that will be ready for pick-up. </a:t>
            </a:r>
            <a:endParaRPr lang="en-US" altLang="zh-CN" sz="2000" b="0" i="1">
              <a:solidFill>
                <a:schemeClr val="tx1"/>
              </a:solidFill>
              <a:latin typeface="AvantGarde Md BT" panose="020B0602020202020204" charset="0"/>
              <a:cs typeface="Arial" panose="020B0604020202020204" pitchFamily="34" charset="0"/>
            </a:endParaRPr>
          </a:p>
          <a:p>
            <a:pPr indent="0"/>
            <a:endParaRPr lang="en-US" altLang="zh-CN" sz="2000" b="0" i="1">
              <a:solidFill>
                <a:schemeClr val="tx1"/>
              </a:solidFill>
              <a:latin typeface="AvantGarde Md BT" panose="020B0602020202020204" charset="0"/>
              <a:cs typeface="Arial" panose="020B0604020202020204" pitchFamily="34" charset="0"/>
            </a:endParaRPr>
          </a:p>
          <a:p>
            <a:pPr indent="0"/>
            <a:r>
              <a:rPr lang="en-US" altLang="zh-CN" sz="2000" b="0" i="1">
                <a:solidFill>
                  <a:schemeClr val="tx1"/>
                </a:solidFill>
                <a:latin typeface="AvantGarde Md BT" panose="020B0602020202020204" charset="0"/>
                <a:cs typeface="Arial" panose="020B0604020202020204" pitchFamily="34" charset="0"/>
              </a:rPr>
              <a:t>In 2015, there were</a:t>
            </a:r>
            <a:r>
              <a:rPr lang="en-US" altLang="zh-CN" sz="2000" b="0" i="1">
                <a:solidFill>
                  <a:schemeClr val="accent2"/>
                </a:solidFill>
                <a:latin typeface="AvantGarde Md BT" panose="020B0602020202020204" charset="0"/>
                <a:cs typeface="Arial" panose="020B0604020202020204" pitchFamily="34" charset="0"/>
              </a:rPr>
              <a:t> 2,695 </a:t>
            </a:r>
            <a:r>
              <a:rPr lang="en-US" altLang="zh-CN" sz="2000" b="0" i="1">
                <a:solidFill>
                  <a:schemeClr val="tx1"/>
                </a:solidFill>
                <a:latin typeface="AvantGarde Md BT" panose="020B0602020202020204" charset="0"/>
                <a:cs typeface="Arial" panose="020B0604020202020204" pitchFamily="34" charset="0"/>
              </a:rPr>
              <a:t>click and drive services –1,916 more than 2012. Le Drive Intermarché dominates the market with a total of 719 click and drive centers, followed by E. Leclerc Drive with 576. Over the past few years, the number of click and drive centers has increased tremendously and is expected to continue increasing of the coming years.</a:t>
            </a:r>
            <a:endParaRPr lang="en-US" altLang="zh-CN" sz="2000" b="0" i="1">
              <a:solidFill>
                <a:schemeClr val="tx1"/>
              </a:solidFill>
              <a:latin typeface="AvantGarde Md BT" panose="020B0602020202020204" charset="0"/>
              <a:cs typeface="Arial" panose="020B0604020202020204" pitchFamily="34" charset="0"/>
            </a:endParaRPr>
          </a:p>
        </p:txBody>
      </p:sp>
      <p:sp>
        <p:nvSpPr>
          <p:cNvPr id="5" name="文本框 4"/>
          <p:cNvSpPr txBox="1"/>
          <p:nvPr/>
        </p:nvSpPr>
        <p:spPr>
          <a:xfrm>
            <a:off x="3579495" y="662305"/>
            <a:ext cx="2409190" cy="460375"/>
          </a:xfrm>
          <a:prstGeom prst="rect">
            <a:avLst/>
          </a:prstGeom>
          <a:noFill/>
        </p:spPr>
        <p:txBody>
          <a:bodyPr wrap="none" rtlCol="0" anchor="t">
            <a:spAutoFit/>
          </a:bodyPr>
          <a:p>
            <a:r>
              <a:rPr lang="en-US" altLang="zh-CN" sz="2400" b="1">
                <a:solidFill>
                  <a:schemeClr val="tx1"/>
                </a:solidFill>
                <a:latin typeface="Aachen BT" panose="02040806020206050204" charset="0"/>
                <a:ea typeface="宋体" panose="02010600030101010101" pitchFamily="2" charset="-122"/>
                <a:sym typeface="+mn-ea"/>
              </a:rPr>
              <a:t>b. Online sales</a:t>
            </a:r>
            <a:endParaRPr lang="en-US" altLang="zh-CN" sz="2400" b="1">
              <a:solidFill>
                <a:schemeClr val="tx1"/>
              </a:solidFill>
              <a:latin typeface="Aachen BT" panose="02040806020206050204" charset="0"/>
              <a:ea typeface="宋体" panose="02010600030101010101" pitchFamily="2" charset="-122"/>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pic>
        <p:nvPicPr>
          <p:cNvPr id="4" name="图片 1" descr="C:\Users\Xin\Desktop\DIY市场调查\背景1.jpg背景1"/>
          <p:cNvPicPr>
            <a:picLocks noChangeAspect="1"/>
          </p:cNvPicPr>
          <p:nvPr/>
        </p:nvPicPr>
        <p:blipFill>
          <a:blip r:embed="rId1"/>
          <a:srcRect/>
          <a:stretch>
            <a:fillRect/>
          </a:stretch>
        </p:blipFill>
        <p:spPr>
          <a:xfrm>
            <a:off x="-2857" y="0"/>
            <a:ext cx="9149715" cy="6858000"/>
          </a:xfrm>
          <a:prstGeom prst="rect">
            <a:avLst/>
          </a:prstGeom>
          <a:noFill/>
          <a:ln w="9525">
            <a:noFill/>
          </a:ln>
        </p:spPr>
      </p:pic>
      <p:sp>
        <p:nvSpPr>
          <p:cNvPr id="5" name="文本框 4"/>
          <p:cNvSpPr txBox="1"/>
          <p:nvPr/>
        </p:nvSpPr>
        <p:spPr>
          <a:xfrm>
            <a:off x="2048510" y="1232535"/>
            <a:ext cx="5568315" cy="5502910"/>
          </a:xfrm>
          <a:prstGeom prst="rect">
            <a:avLst/>
          </a:prstGeom>
          <a:noFill/>
        </p:spPr>
        <p:txBody>
          <a:bodyPr wrap="square" rtlCol="0">
            <a:spAutoFit/>
          </a:bodyPr>
          <a:p>
            <a:pPr algn="l"/>
            <a:r>
              <a:rPr lang="en-US" altLang="zh-CN" sz="2000">
                <a:solidFill>
                  <a:schemeClr val="tx1"/>
                </a:solidFill>
                <a:latin typeface="Aachen BT" panose="02040806020206050204" charset="0"/>
                <a:ea typeface="宋体" panose="02010600030101010101" pitchFamily="2" charset="-122"/>
                <a:sym typeface="+mn-ea"/>
              </a:rPr>
              <a:t>I. France DIY market overview</a:t>
            </a:r>
            <a:endParaRPr lang="en-US" altLang="zh-CN" sz="2000">
              <a:solidFill>
                <a:schemeClr val="tx1"/>
              </a:solidFill>
              <a:latin typeface="Aachen BT" panose="02040806020206050204" charset="0"/>
              <a:ea typeface="宋体" panose="02010600030101010101" pitchFamily="2" charset="-122"/>
              <a:sym typeface="+mn-ea"/>
            </a:endParaRPr>
          </a:p>
          <a:p>
            <a:pPr fontAlgn="auto">
              <a:lnSpc>
                <a:spcPts val="2200"/>
              </a:lnSpc>
            </a:pPr>
            <a:endParaRPr lang="en-US" altLang="zh-CN" sz="2000">
              <a:solidFill>
                <a:schemeClr val="tx1"/>
              </a:solidFill>
              <a:latin typeface="Aachen BT" panose="02040806020206050204" charset="0"/>
              <a:ea typeface="宋体" panose="02010600030101010101" pitchFamily="2" charset="-122"/>
              <a:sym typeface="+mn-ea"/>
            </a:endParaRPr>
          </a:p>
          <a:p>
            <a:pPr fontAlgn="auto">
              <a:lnSpc>
                <a:spcPts val="2200"/>
              </a:lnSpc>
            </a:pPr>
            <a:r>
              <a:rPr lang="en-US" altLang="zh-CN" sz="2000">
                <a:solidFill>
                  <a:schemeClr val="tx1"/>
                </a:solidFill>
                <a:latin typeface="Aachen BT" panose="02040806020206050204" charset="0"/>
                <a:ea typeface="宋体" panose="02010600030101010101" pitchFamily="2" charset="-122"/>
                <a:sym typeface="+mn-ea"/>
              </a:rPr>
              <a:t>II. DIY market in building materials stores</a:t>
            </a:r>
            <a:endParaRPr lang="en-US" altLang="zh-CN" sz="2000">
              <a:solidFill>
                <a:schemeClr val="tx1"/>
              </a:solidFill>
              <a:latin typeface="Aachen BT" panose="02040806020206050204" charset="0"/>
              <a:ea typeface="宋体" panose="02010600030101010101" pitchFamily="2" charset="-122"/>
              <a:sym typeface="+mn-ea"/>
            </a:endParaRPr>
          </a:p>
          <a:p>
            <a:pPr fontAlgn="auto">
              <a:lnSpc>
                <a:spcPts val="2200"/>
              </a:lnSpc>
            </a:pPr>
            <a:r>
              <a:rPr lang="en-US" altLang="zh-CN" sz="2000">
                <a:solidFill>
                  <a:schemeClr val="tx1"/>
                </a:solidFill>
                <a:latin typeface="Aachen BT" panose="02040806020206050204" charset="0"/>
                <a:ea typeface="宋体" panose="02010600030101010101" pitchFamily="2" charset="-122"/>
                <a:sym typeface="+mn-ea"/>
              </a:rPr>
              <a:t>      a. Tradional Distribution Channel</a:t>
            </a:r>
            <a:endParaRPr lang="en-US" altLang="zh-CN" sz="2000">
              <a:solidFill>
                <a:schemeClr val="tx1"/>
              </a:solidFill>
              <a:latin typeface="Aachen BT" panose="02040806020206050204" charset="0"/>
              <a:ea typeface="宋体" panose="02010600030101010101" pitchFamily="2" charset="-122"/>
              <a:sym typeface="+mn-ea"/>
            </a:endParaRPr>
          </a:p>
          <a:p>
            <a:pPr fontAlgn="auto">
              <a:lnSpc>
                <a:spcPts val="2200"/>
              </a:lnSpc>
            </a:pPr>
            <a:r>
              <a:rPr lang="en-US" altLang="zh-CN" sz="2000">
                <a:solidFill>
                  <a:schemeClr val="tx1"/>
                </a:solidFill>
                <a:latin typeface="Aachen BT" panose="02040806020206050204" charset="0"/>
                <a:ea typeface="宋体" panose="02010600030101010101" pitchFamily="2" charset="-122"/>
                <a:sym typeface="+mn-ea"/>
              </a:rPr>
              <a:t>      b. Medium sizes DIY outlets</a:t>
            </a:r>
            <a:endParaRPr lang="en-US" altLang="zh-CN" sz="2000">
              <a:solidFill>
                <a:schemeClr val="tx1"/>
              </a:solidFill>
              <a:latin typeface="Aachen BT" panose="02040806020206050204" charset="0"/>
              <a:ea typeface="宋体" panose="02010600030101010101" pitchFamily="2" charset="-122"/>
              <a:sym typeface="+mn-ea"/>
            </a:endParaRPr>
          </a:p>
          <a:p>
            <a:pPr fontAlgn="auto">
              <a:lnSpc>
                <a:spcPts val="2200"/>
              </a:lnSpc>
            </a:pPr>
            <a:r>
              <a:rPr lang="en-US" altLang="zh-CN" sz="2000">
                <a:solidFill>
                  <a:schemeClr val="tx1"/>
                </a:solidFill>
                <a:latin typeface="Aachen BT" panose="02040806020206050204" charset="0"/>
                <a:ea typeface="宋体" panose="02010600030101010101" pitchFamily="2" charset="-122"/>
                <a:sym typeface="+mn-ea"/>
              </a:rPr>
              <a:t>      c. Big Surface DIY outlets</a:t>
            </a:r>
            <a:endParaRPr lang="en-US" altLang="zh-CN" sz="2000">
              <a:solidFill>
                <a:schemeClr val="tx1"/>
              </a:solidFill>
              <a:latin typeface="Aachen BT" panose="02040806020206050204" charset="0"/>
              <a:ea typeface="宋体" panose="02010600030101010101" pitchFamily="2" charset="-122"/>
              <a:sym typeface="+mn-ea"/>
            </a:endParaRPr>
          </a:p>
          <a:p>
            <a:pPr fontAlgn="auto">
              <a:lnSpc>
                <a:spcPts val="2200"/>
              </a:lnSpc>
            </a:pPr>
            <a:endParaRPr lang="en-US" altLang="zh-CN" sz="2000">
              <a:solidFill>
                <a:schemeClr val="tx1"/>
              </a:solidFill>
              <a:latin typeface="Aachen BT" panose="02040806020206050204" charset="0"/>
              <a:ea typeface="宋体" panose="02010600030101010101" pitchFamily="2" charset="-122"/>
              <a:sym typeface="+mn-ea"/>
            </a:endParaRPr>
          </a:p>
          <a:p>
            <a:pPr fontAlgn="auto">
              <a:lnSpc>
                <a:spcPts val="2200"/>
              </a:lnSpc>
            </a:pPr>
            <a:r>
              <a:rPr lang="en-US" altLang="zh-CN" sz="2000">
                <a:solidFill>
                  <a:schemeClr val="tx1"/>
                </a:solidFill>
                <a:latin typeface="Aachen BT" panose="02040806020206050204" charset="0"/>
                <a:ea typeface="宋体" panose="02010600030101010101" pitchFamily="2" charset="-122"/>
                <a:sym typeface="+mn-ea"/>
              </a:rPr>
              <a:t>III. DIY market in other retailers: </a:t>
            </a:r>
            <a:endParaRPr lang="en-US" altLang="zh-CN" sz="2000">
              <a:solidFill>
                <a:schemeClr val="tx1"/>
              </a:solidFill>
              <a:latin typeface="Aachen BT" panose="02040806020206050204" charset="0"/>
              <a:ea typeface="宋体" panose="02010600030101010101" pitchFamily="2" charset="-122"/>
              <a:sym typeface="+mn-ea"/>
            </a:endParaRPr>
          </a:p>
          <a:p>
            <a:pPr fontAlgn="auto">
              <a:lnSpc>
                <a:spcPts val="2200"/>
              </a:lnSpc>
            </a:pPr>
            <a:r>
              <a:rPr lang="en-US" altLang="zh-CN" sz="2000">
                <a:solidFill>
                  <a:schemeClr val="tx1"/>
                </a:solidFill>
                <a:latin typeface="Aachen BT" panose="02040806020206050204" charset="0"/>
                <a:ea typeface="宋体" panose="02010600030101010101" pitchFamily="2" charset="-122"/>
                <a:sym typeface="+mn-ea"/>
              </a:rPr>
              <a:t>      a. Hypermarket</a:t>
            </a:r>
            <a:endParaRPr lang="en-US" altLang="zh-CN" sz="2000">
              <a:solidFill>
                <a:schemeClr val="tx1"/>
              </a:solidFill>
              <a:latin typeface="Aachen BT" panose="02040806020206050204" charset="0"/>
              <a:ea typeface="宋体" panose="02010600030101010101" pitchFamily="2" charset="-122"/>
              <a:sym typeface="+mn-ea"/>
            </a:endParaRPr>
          </a:p>
          <a:p>
            <a:pPr fontAlgn="auto">
              <a:lnSpc>
                <a:spcPts val="2200"/>
              </a:lnSpc>
            </a:pPr>
            <a:r>
              <a:rPr lang="en-US" altLang="zh-CN" sz="2000">
                <a:solidFill>
                  <a:schemeClr val="tx1"/>
                </a:solidFill>
                <a:latin typeface="Aachen BT" panose="02040806020206050204" charset="0"/>
                <a:ea typeface="宋体" panose="02010600030101010101" pitchFamily="2" charset="-122"/>
                <a:sym typeface="+mn-ea"/>
              </a:rPr>
              <a:t>      b. Online sales</a:t>
            </a:r>
            <a:endParaRPr lang="en-US" altLang="zh-CN" sz="2000">
              <a:solidFill>
                <a:schemeClr val="tx1"/>
              </a:solidFill>
              <a:latin typeface="Aachen BT" panose="02040806020206050204" charset="0"/>
              <a:ea typeface="宋体" panose="02010600030101010101" pitchFamily="2" charset="-122"/>
              <a:sym typeface="+mn-ea"/>
            </a:endParaRPr>
          </a:p>
          <a:p>
            <a:pPr fontAlgn="auto">
              <a:lnSpc>
                <a:spcPts val="2200"/>
              </a:lnSpc>
            </a:pPr>
            <a:r>
              <a:rPr lang="en-US" altLang="zh-CN" sz="2000">
                <a:solidFill>
                  <a:schemeClr val="tx1"/>
                </a:solidFill>
                <a:latin typeface="Aachen BT" panose="02040806020206050204" charset="0"/>
                <a:ea typeface="宋体" panose="02010600030101010101" pitchFamily="2" charset="-122"/>
                <a:sym typeface="+mn-ea"/>
              </a:rPr>
              <a:t>      c. Discount store</a:t>
            </a:r>
            <a:endParaRPr lang="en-US" altLang="zh-CN" sz="2000">
              <a:solidFill>
                <a:schemeClr val="tx1"/>
              </a:solidFill>
              <a:latin typeface="Aachen BT" panose="02040806020206050204" charset="0"/>
              <a:ea typeface="宋体" panose="02010600030101010101" pitchFamily="2" charset="-122"/>
              <a:sym typeface="+mn-ea"/>
            </a:endParaRPr>
          </a:p>
          <a:p>
            <a:pPr fontAlgn="auto">
              <a:lnSpc>
                <a:spcPts val="2200"/>
              </a:lnSpc>
            </a:pPr>
            <a:endParaRPr lang="en-US" altLang="zh-CN" sz="2000">
              <a:solidFill>
                <a:schemeClr val="tx1"/>
              </a:solidFill>
              <a:latin typeface="Aachen BT" panose="02040806020206050204" charset="0"/>
              <a:ea typeface="宋体" panose="02010600030101010101" pitchFamily="2" charset="-122"/>
              <a:sym typeface="+mn-ea"/>
            </a:endParaRPr>
          </a:p>
          <a:p>
            <a:pPr fontAlgn="auto">
              <a:lnSpc>
                <a:spcPts val="2200"/>
              </a:lnSpc>
            </a:pPr>
            <a:r>
              <a:rPr lang="en-US" altLang="zh-CN" sz="2000">
                <a:solidFill>
                  <a:schemeClr val="tx1"/>
                </a:solidFill>
                <a:latin typeface="Aachen BT" panose="02040806020206050204" charset="0"/>
                <a:ea typeface="宋体" panose="02010600030101010101" pitchFamily="2" charset="-122"/>
                <a:sym typeface="+mn-ea"/>
              </a:rPr>
              <a:t>IV. Main brands of painting tools in France</a:t>
            </a:r>
            <a:endParaRPr lang="en-US" altLang="zh-CN" sz="2000">
              <a:solidFill>
                <a:schemeClr val="tx1"/>
              </a:solidFill>
              <a:latin typeface="Aachen BT" panose="02040806020206050204" charset="0"/>
              <a:ea typeface="宋体" panose="02010600030101010101" pitchFamily="2" charset="-122"/>
              <a:sym typeface="+mn-ea"/>
            </a:endParaRPr>
          </a:p>
          <a:p>
            <a:pPr fontAlgn="auto">
              <a:lnSpc>
                <a:spcPts val="2200"/>
              </a:lnSpc>
            </a:pPr>
            <a:endParaRPr lang="en-US" altLang="zh-CN" sz="2000">
              <a:solidFill>
                <a:schemeClr val="tx1"/>
              </a:solidFill>
              <a:latin typeface="Aachen BT" panose="02040806020206050204" charset="0"/>
              <a:ea typeface="宋体" panose="02010600030101010101" pitchFamily="2" charset="-122"/>
              <a:sym typeface="+mn-ea"/>
            </a:endParaRPr>
          </a:p>
          <a:p>
            <a:pPr fontAlgn="auto">
              <a:lnSpc>
                <a:spcPts val="2200"/>
              </a:lnSpc>
            </a:pPr>
            <a:r>
              <a:rPr lang="en-US" altLang="zh-CN" sz="2000">
                <a:solidFill>
                  <a:schemeClr val="tx1"/>
                </a:solidFill>
                <a:latin typeface="Aachen BT" panose="02040806020206050204" charset="0"/>
                <a:ea typeface="宋体" panose="02010600030101010101" pitchFamily="2" charset="-122"/>
                <a:sym typeface="+mn-ea"/>
              </a:rPr>
              <a:t>V. Main brands of paint manufacturer in France</a:t>
            </a:r>
            <a:endParaRPr lang="en-US" altLang="zh-CN" sz="2000">
              <a:solidFill>
                <a:schemeClr val="tx1"/>
              </a:solidFill>
              <a:latin typeface="Aachen BT" panose="02040806020206050204" charset="0"/>
              <a:ea typeface="宋体" panose="02010600030101010101" pitchFamily="2" charset="-122"/>
              <a:sym typeface="+mn-ea"/>
            </a:endParaRPr>
          </a:p>
          <a:p>
            <a:pPr fontAlgn="auto">
              <a:lnSpc>
                <a:spcPts val="2200"/>
              </a:lnSpc>
            </a:pPr>
            <a:endParaRPr lang="en-US" altLang="zh-CN" sz="2000">
              <a:solidFill>
                <a:schemeClr val="tx1"/>
              </a:solidFill>
              <a:latin typeface="Aachen BT" panose="02040806020206050204" charset="0"/>
              <a:ea typeface="宋体" panose="02010600030101010101" pitchFamily="2" charset="-122"/>
              <a:sym typeface="+mn-ea"/>
            </a:endParaRPr>
          </a:p>
          <a:p>
            <a:pPr fontAlgn="auto">
              <a:lnSpc>
                <a:spcPts val="2200"/>
              </a:lnSpc>
            </a:pPr>
            <a:r>
              <a:rPr lang="en-US" altLang="zh-CN" sz="2000">
                <a:solidFill>
                  <a:schemeClr val="tx1"/>
                </a:solidFill>
                <a:latin typeface="Aachen BT" panose="02040806020206050204" charset="0"/>
                <a:ea typeface="宋体" panose="02010600030101010101" pitchFamily="2" charset="-122"/>
                <a:sym typeface="+mn-ea"/>
              </a:rPr>
              <a:t>VI. Details of painting tools in France</a:t>
            </a:r>
            <a:endParaRPr lang="en-US" altLang="zh-CN" sz="2000">
              <a:solidFill>
                <a:schemeClr val="tx1"/>
              </a:solidFill>
              <a:latin typeface="Aachen BT" panose="02040806020206050204" charset="0"/>
              <a:ea typeface="宋体" panose="02010600030101010101" pitchFamily="2" charset="-122"/>
              <a:sym typeface="+mn-ea"/>
            </a:endParaRPr>
          </a:p>
          <a:p>
            <a:endParaRPr lang="en-US" altLang="zh-CN" sz="2000">
              <a:solidFill>
                <a:schemeClr val="tx1"/>
              </a:solidFill>
              <a:latin typeface="Aachen BT" panose="02040806020206050204" charset="0"/>
              <a:ea typeface="宋体" panose="02010600030101010101" pitchFamily="2" charset="-122"/>
              <a:sym typeface="+mn-ea"/>
            </a:endParaRPr>
          </a:p>
        </p:txBody>
      </p:sp>
      <p:sp>
        <p:nvSpPr>
          <p:cNvPr id="6" name="文本框 5"/>
          <p:cNvSpPr txBox="1"/>
          <p:nvPr/>
        </p:nvSpPr>
        <p:spPr>
          <a:xfrm>
            <a:off x="2048510" y="710565"/>
            <a:ext cx="1778000" cy="521970"/>
          </a:xfrm>
          <a:prstGeom prst="rect">
            <a:avLst/>
          </a:prstGeom>
          <a:noFill/>
        </p:spPr>
        <p:txBody>
          <a:bodyPr wrap="square" rtlCol="0">
            <a:spAutoFit/>
          </a:bodyPr>
          <a:p>
            <a:r>
              <a:rPr lang="en-US" altLang="zh-CN" sz="2800">
                <a:solidFill>
                  <a:schemeClr val="tx1"/>
                </a:solidFill>
                <a:latin typeface="Aachen BT" panose="02040806020206050204" charset="0"/>
                <a:ea typeface="宋体" panose="02010600030101010101" pitchFamily="2" charset="-122"/>
                <a:sym typeface="+mn-ea"/>
              </a:rPr>
              <a:t>Contents</a:t>
            </a:r>
            <a:endParaRPr lang="en-US" altLang="zh-CN" sz="2800">
              <a:solidFill>
                <a:schemeClr val="tx1"/>
              </a:solidFill>
              <a:latin typeface="Aachen BT" panose="02040806020206050204" charset="0"/>
              <a:ea typeface="宋体" panose="02010600030101010101" pitchFamily="2" charset="-122"/>
              <a:sym typeface="+mn-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pic>
        <p:nvPicPr>
          <p:cNvPr id="4" name="图片 1" descr="C:\Users\Xin\Desktop\DIY市场调查\背景1.jpg背景1"/>
          <p:cNvPicPr>
            <a:picLocks noChangeAspect="1"/>
          </p:cNvPicPr>
          <p:nvPr/>
        </p:nvPicPr>
        <p:blipFill>
          <a:blip r:embed="rId1"/>
          <a:srcRect/>
          <a:stretch>
            <a:fillRect/>
          </a:stretch>
        </p:blipFill>
        <p:spPr>
          <a:xfrm>
            <a:off x="1588" y="3493"/>
            <a:ext cx="9140825" cy="6851015"/>
          </a:xfrm>
          <a:prstGeom prst="rect">
            <a:avLst/>
          </a:prstGeom>
          <a:noFill/>
          <a:ln w="9525">
            <a:noFill/>
          </a:ln>
        </p:spPr>
      </p:pic>
      <p:sp>
        <p:nvSpPr>
          <p:cNvPr id="7" name="文本框 6"/>
          <p:cNvSpPr txBox="1"/>
          <p:nvPr/>
        </p:nvSpPr>
        <p:spPr>
          <a:xfrm>
            <a:off x="1298575" y="3317875"/>
            <a:ext cx="309880" cy="368300"/>
          </a:xfrm>
          <a:prstGeom prst="rect">
            <a:avLst/>
          </a:prstGeom>
          <a:noFill/>
        </p:spPr>
        <p:txBody>
          <a:bodyPr wrap="none" rtlCol="0">
            <a:spAutoFit/>
          </a:bodyPr>
          <a:p>
            <a:endParaRPr lang="zh-CN" altLang="en-US"/>
          </a:p>
        </p:txBody>
      </p:sp>
      <p:pic>
        <p:nvPicPr>
          <p:cNvPr id="14" name="图片 13"/>
          <p:cNvPicPr>
            <a:picLocks noChangeAspect="1"/>
          </p:cNvPicPr>
          <p:nvPr/>
        </p:nvPicPr>
        <p:blipFill>
          <a:blip r:embed="rId2"/>
          <a:stretch>
            <a:fillRect/>
          </a:stretch>
        </p:blipFill>
        <p:spPr>
          <a:xfrm>
            <a:off x="186055" y="2000250"/>
            <a:ext cx="4036695" cy="3257550"/>
          </a:xfrm>
          <a:prstGeom prst="rect">
            <a:avLst/>
          </a:prstGeom>
        </p:spPr>
      </p:pic>
      <p:pic>
        <p:nvPicPr>
          <p:cNvPr id="15" name="图片 14"/>
          <p:cNvPicPr>
            <a:picLocks noChangeAspect="1"/>
          </p:cNvPicPr>
          <p:nvPr/>
        </p:nvPicPr>
        <p:blipFill>
          <a:blip r:embed="rId3"/>
          <a:stretch>
            <a:fillRect/>
          </a:stretch>
        </p:blipFill>
        <p:spPr>
          <a:xfrm>
            <a:off x="4403725" y="2000250"/>
            <a:ext cx="4506595" cy="3256915"/>
          </a:xfrm>
          <a:prstGeom prst="rect">
            <a:avLst/>
          </a:prstGeom>
        </p:spPr>
      </p:pic>
      <p:sp>
        <p:nvSpPr>
          <p:cNvPr id="5" name="文本框 4"/>
          <p:cNvSpPr txBox="1"/>
          <p:nvPr/>
        </p:nvSpPr>
        <p:spPr>
          <a:xfrm>
            <a:off x="1529715" y="1122680"/>
            <a:ext cx="1666875" cy="460375"/>
          </a:xfrm>
          <a:prstGeom prst="rect">
            <a:avLst/>
          </a:prstGeom>
          <a:noFill/>
        </p:spPr>
        <p:txBody>
          <a:bodyPr wrap="square" rtlCol="0">
            <a:spAutoFit/>
          </a:bodyPr>
          <a:p>
            <a:pPr algn="l"/>
            <a:r>
              <a:rPr lang="en-US" altLang="zh-CN" sz="2400" i="1">
                <a:solidFill>
                  <a:schemeClr val="tx1"/>
                </a:solidFill>
                <a:latin typeface="AvantGarde Md BT" panose="020B0602020202020204" charset="0"/>
              </a:rPr>
              <a:t>1. Ebay.fr</a:t>
            </a:r>
            <a:endParaRPr lang="en-US" altLang="zh-CN" sz="2400" i="1">
              <a:solidFill>
                <a:schemeClr val="tx1"/>
              </a:solidFill>
              <a:latin typeface="AvantGarde Md BT" panose="020B0602020202020204" charset="0"/>
            </a:endParaRPr>
          </a:p>
        </p:txBody>
      </p:sp>
      <p:sp>
        <p:nvSpPr>
          <p:cNvPr id="6" name="文本框 5"/>
          <p:cNvSpPr txBox="1"/>
          <p:nvPr/>
        </p:nvSpPr>
        <p:spPr>
          <a:xfrm>
            <a:off x="5696585" y="1122680"/>
            <a:ext cx="2050415" cy="460375"/>
          </a:xfrm>
          <a:prstGeom prst="rect">
            <a:avLst/>
          </a:prstGeom>
          <a:noFill/>
        </p:spPr>
        <p:txBody>
          <a:bodyPr wrap="square" rtlCol="0">
            <a:spAutoFit/>
          </a:bodyPr>
          <a:p>
            <a:pPr algn="l"/>
            <a:r>
              <a:rPr lang="en-US" altLang="zh-CN" sz="2400" i="1">
                <a:solidFill>
                  <a:schemeClr val="tx1"/>
                </a:solidFill>
                <a:latin typeface="AvantGarde Md BT" panose="020B0602020202020204" charset="0"/>
              </a:rPr>
              <a:t>2. Amazon.fr</a:t>
            </a:r>
            <a:endParaRPr lang="en-US" altLang="zh-CN" sz="2400" i="1">
              <a:solidFill>
                <a:schemeClr val="tx1"/>
              </a:solidFill>
              <a:latin typeface="AvantGarde Md BT" panose="020B060202020202020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pic>
        <p:nvPicPr>
          <p:cNvPr id="4" name="图片 1" descr="C:\Users\Xin\Desktop\DIY市场调查\背景1.jpg背景1"/>
          <p:cNvPicPr>
            <a:picLocks noChangeAspect="1"/>
          </p:cNvPicPr>
          <p:nvPr/>
        </p:nvPicPr>
        <p:blipFill>
          <a:blip r:embed="rId1"/>
          <a:srcRect/>
          <a:stretch>
            <a:fillRect/>
          </a:stretch>
        </p:blipFill>
        <p:spPr>
          <a:xfrm>
            <a:off x="1588" y="3493"/>
            <a:ext cx="9140825" cy="6851015"/>
          </a:xfrm>
          <a:prstGeom prst="rect">
            <a:avLst/>
          </a:prstGeom>
          <a:noFill/>
          <a:ln w="9525">
            <a:noFill/>
          </a:ln>
        </p:spPr>
      </p:pic>
      <p:pic>
        <p:nvPicPr>
          <p:cNvPr id="5" name="图片 4"/>
          <p:cNvPicPr>
            <a:picLocks noChangeAspect="1"/>
          </p:cNvPicPr>
          <p:nvPr/>
        </p:nvPicPr>
        <p:blipFill>
          <a:blip r:embed="rId2"/>
          <a:stretch>
            <a:fillRect/>
          </a:stretch>
        </p:blipFill>
        <p:spPr>
          <a:xfrm>
            <a:off x="427990" y="2072005"/>
            <a:ext cx="4202430" cy="3185795"/>
          </a:xfrm>
          <a:prstGeom prst="rect">
            <a:avLst/>
          </a:prstGeom>
        </p:spPr>
      </p:pic>
      <p:pic>
        <p:nvPicPr>
          <p:cNvPr id="6" name="图片 5"/>
          <p:cNvPicPr>
            <a:picLocks noChangeAspect="1"/>
          </p:cNvPicPr>
          <p:nvPr/>
        </p:nvPicPr>
        <p:blipFill>
          <a:blip r:embed="rId3"/>
          <a:stretch>
            <a:fillRect/>
          </a:stretch>
        </p:blipFill>
        <p:spPr>
          <a:xfrm>
            <a:off x="4843145" y="2072005"/>
            <a:ext cx="4114165" cy="3185795"/>
          </a:xfrm>
          <a:prstGeom prst="rect">
            <a:avLst/>
          </a:prstGeom>
        </p:spPr>
      </p:pic>
      <p:sp>
        <p:nvSpPr>
          <p:cNvPr id="7" name="文本框 6"/>
          <p:cNvSpPr txBox="1"/>
          <p:nvPr/>
        </p:nvSpPr>
        <p:spPr>
          <a:xfrm>
            <a:off x="849630" y="1122680"/>
            <a:ext cx="3392170" cy="460375"/>
          </a:xfrm>
          <a:prstGeom prst="rect">
            <a:avLst/>
          </a:prstGeom>
          <a:noFill/>
        </p:spPr>
        <p:txBody>
          <a:bodyPr wrap="square" rtlCol="0">
            <a:spAutoFit/>
          </a:bodyPr>
          <a:p>
            <a:pPr algn="l"/>
            <a:r>
              <a:rPr lang="en-US" altLang="zh-CN" sz="2400" i="1">
                <a:solidFill>
                  <a:schemeClr val="tx1"/>
                </a:solidFill>
                <a:latin typeface="AvantGarde Md BT" panose="020B0602020202020204" charset="0"/>
              </a:rPr>
              <a:t>3. RueDuCommerce.fr</a:t>
            </a:r>
            <a:endParaRPr lang="en-US" altLang="zh-CN" sz="2400" i="1">
              <a:solidFill>
                <a:schemeClr val="tx1"/>
              </a:solidFill>
              <a:latin typeface="AvantGarde Md BT" panose="020B0602020202020204" charset="0"/>
            </a:endParaRPr>
          </a:p>
        </p:txBody>
      </p:sp>
      <p:sp>
        <p:nvSpPr>
          <p:cNvPr id="8" name="文本框 7"/>
          <p:cNvSpPr txBox="1"/>
          <p:nvPr/>
        </p:nvSpPr>
        <p:spPr>
          <a:xfrm>
            <a:off x="5811520" y="1122680"/>
            <a:ext cx="1969770" cy="460375"/>
          </a:xfrm>
          <a:prstGeom prst="rect">
            <a:avLst/>
          </a:prstGeom>
          <a:noFill/>
        </p:spPr>
        <p:txBody>
          <a:bodyPr wrap="square" rtlCol="0">
            <a:spAutoFit/>
          </a:bodyPr>
          <a:p>
            <a:pPr algn="l"/>
            <a:r>
              <a:rPr lang="en-US" altLang="zh-CN" sz="2400" i="1">
                <a:solidFill>
                  <a:schemeClr val="tx1"/>
                </a:solidFill>
                <a:latin typeface="AvantGarde Md BT" panose="020B0602020202020204" charset="0"/>
              </a:rPr>
              <a:t>4. Fnac.com</a:t>
            </a:r>
            <a:endParaRPr lang="en-US" altLang="zh-CN" sz="2400" i="1">
              <a:solidFill>
                <a:schemeClr val="tx1"/>
              </a:solidFill>
              <a:latin typeface="AvantGarde Md BT" panose="020B060202020202020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pic>
        <p:nvPicPr>
          <p:cNvPr id="4" name="图片 1" descr="C:\Users\Xin\Desktop\DIY市场调查\背景1.jpg背景1"/>
          <p:cNvPicPr>
            <a:picLocks noChangeAspect="1"/>
          </p:cNvPicPr>
          <p:nvPr/>
        </p:nvPicPr>
        <p:blipFill>
          <a:blip r:embed="rId1"/>
          <a:srcRect/>
          <a:stretch>
            <a:fillRect/>
          </a:stretch>
        </p:blipFill>
        <p:spPr>
          <a:xfrm>
            <a:off x="1588" y="3493"/>
            <a:ext cx="9140825" cy="6851015"/>
          </a:xfrm>
          <a:prstGeom prst="rect">
            <a:avLst/>
          </a:prstGeom>
          <a:noFill/>
          <a:ln w="9525">
            <a:noFill/>
          </a:ln>
        </p:spPr>
      </p:pic>
      <p:sp>
        <p:nvSpPr>
          <p:cNvPr id="5" name="文本框 4"/>
          <p:cNvSpPr txBox="1"/>
          <p:nvPr/>
        </p:nvSpPr>
        <p:spPr>
          <a:xfrm>
            <a:off x="604520" y="1844040"/>
            <a:ext cx="8120380" cy="4092575"/>
          </a:xfrm>
          <a:prstGeom prst="rect">
            <a:avLst/>
          </a:prstGeom>
          <a:noFill/>
        </p:spPr>
        <p:txBody>
          <a:bodyPr wrap="square" rtlCol="0">
            <a:spAutoFit/>
          </a:bodyPr>
          <a:p>
            <a:r>
              <a:rPr lang="zh-CN" altLang="en-US" sz="2000" i="1">
                <a:solidFill>
                  <a:schemeClr val="tx1"/>
                </a:solidFill>
                <a:latin typeface="AvantGarde Md BT" panose="020B0602020202020204" charset="0"/>
              </a:rPr>
              <a:t>Compared to hyper/supermarkets, discount stores offer a smaller range of goods for lower prices. </a:t>
            </a:r>
            <a:endParaRPr lang="zh-CN" altLang="en-US" sz="2000" i="1">
              <a:solidFill>
                <a:schemeClr val="tx1"/>
              </a:solidFill>
              <a:latin typeface="AvantGarde Md BT" panose="020B0602020202020204" charset="0"/>
            </a:endParaRPr>
          </a:p>
          <a:p>
            <a:endParaRPr lang="zh-CN" altLang="en-US" sz="2000" i="1">
              <a:solidFill>
                <a:schemeClr val="tx1"/>
              </a:solidFill>
              <a:latin typeface="AvantGarde Md BT" panose="020B0602020202020204" charset="0"/>
            </a:endParaRPr>
          </a:p>
          <a:p>
            <a:r>
              <a:rPr lang="zh-CN" altLang="en-US" sz="2000" i="1">
                <a:solidFill>
                  <a:schemeClr val="tx1"/>
                </a:solidFill>
                <a:latin typeface="AvantGarde Md BT" panose="020B0602020202020204" charset="0"/>
              </a:rPr>
              <a:t>At the end of 2015, there were</a:t>
            </a:r>
            <a:r>
              <a:rPr lang="zh-CN" altLang="en-US" sz="2000" i="1">
                <a:solidFill>
                  <a:schemeClr val="accent2"/>
                </a:solidFill>
                <a:latin typeface="AvantGarde Md BT" panose="020B0602020202020204" charset="0"/>
              </a:rPr>
              <a:t> 4,334 </a:t>
            </a:r>
            <a:r>
              <a:rPr lang="zh-CN" altLang="en-US" sz="2000" i="1">
                <a:solidFill>
                  <a:schemeClr val="tx1"/>
                </a:solidFill>
                <a:latin typeface="AvantGarde Md BT" panose="020B0602020202020204" charset="0"/>
              </a:rPr>
              <a:t>discount stores in France. </a:t>
            </a:r>
            <a:endParaRPr lang="zh-CN" altLang="en-US" sz="2000" i="1">
              <a:solidFill>
                <a:schemeClr val="tx1"/>
              </a:solidFill>
              <a:latin typeface="AvantGarde Md BT" panose="020B0602020202020204" charset="0"/>
            </a:endParaRPr>
          </a:p>
          <a:p>
            <a:r>
              <a:rPr lang="zh-CN" altLang="en-US" sz="2000" i="1">
                <a:solidFill>
                  <a:schemeClr val="tx1"/>
                </a:solidFill>
                <a:latin typeface="AvantGarde Md BT" panose="020B0602020202020204" charset="0"/>
              </a:rPr>
              <a:t>The top four hard-discount companies are </a:t>
            </a:r>
            <a:r>
              <a:rPr lang="zh-CN" altLang="en-US" sz="2000" i="1">
                <a:solidFill>
                  <a:schemeClr val="accent2"/>
                </a:solidFill>
                <a:latin typeface="AvantGarde Md BT" panose="020B0602020202020204" charset="0"/>
              </a:rPr>
              <a:t>Lidl, Aldi, Dia (former Ed), Leader Price</a:t>
            </a:r>
            <a:r>
              <a:rPr lang="zh-CN" altLang="en-US" sz="2000" i="1">
                <a:solidFill>
                  <a:schemeClr val="tx1"/>
                </a:solidFill>
                <a:latin typeface="AvantGarde Md BT" panose="020B0602020202020204" charset="0"/>
              </a:rPr>
              <a:t>.</a:t>
            </a:r>
            <a:r>
              <a:rPr lang="zh-CN" altLang="en-US" sz="2000" i="1">
                <a:solidFill>
                  <a:schemeClr val="accent2"/>
                </a:solidFill>
                <a:latin typeface="AvantGarde Md BT" panose="020B0602020202020204" charset="0"/>
              </a:rPr>
              <a:t> </a:t>
            </a:r>
            <a:endParaRPr lang="zh-CN" altLang="en-US" sz="2000" i="1">
              <a:solidFill>
                <a:schemeClr val="accent2"/>
              </a:solidFill>
              <a:latin typeface="AvantGarde Md BT" panose="020B0602020202020204" charset="0"/>
            </a:endParaRPr>
          </a:p>
          <a:p>
            <a:endParaRPr lang="zh-CN" altLang="en-US" sz="2000" i="1">
              <a:solidFill>
                <a:schemeClr val="accent2"/>
              </a:solidFill>
              <a:latin typeface="AvantGarde Md BT" panose="020B0602020202020204" charset="0"/>
            </a:endParaRPr>
          </a:p>
          <a:p>
            <a:r>
              <a:rPr lang="zh-CN" altLang="en-US" sz="2000" i="1">
                <a:solidFill>
                  <a:schemeClr val="tx1"/>
                </a:solidFill>
                <a:latin typeface="AvantGarde Md BT" panose="020B0602020202020204" charset="0"/>
              </a:rPr>
              <a:t>Despite the economic crisis, the discount stores did not gain substantive market shares and actually decreased in number of stores. </a:t>
            </a:r>
            <a:endParaRPr lang="zh-CN" altLang="en-US" sz="2000" i="1">
              <a:solidFill>
                <a:schemeClr val="tx1"/>
              </a:solidFill>
              <a:latin typeface="AvantGarde Md BT" panose="020B0602020202020204" charset="0"/>
            </a:endParaRPr>
          </a:p>
          <a:p>
            <a:endParaRPr lang="zh-CN" altLang="en-US" sz="2000" i="1">
              <a:solidFill>
                <a:schemeClr val="tx1"/>
              </a:solidFill>
              <a:latin typeface="AvantGarde Md BT" panose="020B0602020202020204" charset="0"/>
            </a:endParaRPr>
          </a:p>
          <a:p>
            <a:r>
              <a:rPr lang="zh-CN" altLang="en-US" sz="2000" i="1">
                <a:solidFill>
                  <a:schemeClr val="tx1"/>
                </a:solidFill>
                <a:latin typeface="AvantGarde Md BT" panose="020B0602020202020204" charset="0"/>
              </a:rPr>
              <a:t>Conventional supermarkets/hypermarkets have heavily stocked their low prices shelves in order to hinder the hard discount expansion.</a:t>
            </a:r>
            <a:endParaRPr lang="zh-CN" altLang="en-US" sz="2000" i="1">
              <a:solidFill>
                <a:schemeClr val="tx1"/>
              </a:solidFill>
              <a:latin typeface="AvantGarde Md BT" panose="020B0602020202020204" charset="0"/>
            </a:endParaRPr>
          </a:p>
        </p:txBody>
      </p:sp>
      <p:sp>
        <p:nvSpPr>
          <p:cNvPr id="7" name="文本框 6"/>
          <p:cNvSpPr txBox="1"/>
          <p:nvPr/>
        </p:nvSpPr>
        <p:spPr>
          <a:xfrm>
            <a:off x="3211195" y="1019175"/>
            <a:ext cx="2708275" cy="460375"/>
          </a:xfrm>
          <a:prstGeom prst="rect">
            <a:avLst/>
          </a:prstGeom>
          <a:noFill/>
        </p:spPr>
        <p:txBody>
          <a:bodyPr wrap="none" rtlCol="0" anchor="t">
            <a:spAutoFit/>
          </a:bodyPr>
          <a:p>
            <a:r>
              <a:rPr lang="en-US" altLang="zh-CN" sz="2400" b="1">
                <a:solidFill>
                  <a:schemeClr val="tx1"/>
                </a:solidFill>
                <a:latin typeface="Aachen BT" panose="02040806020206050204" charset="0"/>
                <a:ea typeface="宋体" panose="02010600030101010101" pitchFamily="2" charset="-122"/>
                <a:sym typeface="+mn-ea"/>
              </a:rPr>
              <a:t>c. Discount store</a:t>
            </a:r>
            <a:endParaRPr lang="en-US" altLang="zh-CN" sz="2400" b="1">
              <a:solidFill>
                <a:schemeClr val="tx1"/>
              </a:solidFill>
              <a:latin typeface="Aachen BT" panose="02040806020206050204" charset="0"/>
              <a:ea typeface="宋体" panose="02010600030101010101" pitchFamily="2" charset="-122"/>
              <a:sym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pic>
        <p:nvPicPr>
          <p:cNvPr id="4" name="图片 1" descr="C:\Users\Xin\Desktop\DIY市场调查\背景1.jpg背景1"/>
          <p:cNvPicPr>
            <a:picLocks noChangeAspect="1"/>
          </p:cNvPicPr>
          <p:nvPr/>
        </p:nvPicPr>
        <p:blipFill>
          <a:blip r:embed="rId1"/>
          <a:srcRect/>
          <a:stretch>
            <a:fillRect/>
          </a:stretch>
        </p:blipFill>
        <p:spPr>
          <a:xfrm>
            <a:off x="3810" y="0"/>
            <a:ext cx="9137015" cy="6848475"/>
          </a:xfrm>
          <a:prstGeom prst="rect">
            <a:avLst/>
          </a:prstGeom>
          <a:noFill/>
          <a:ln w="9525">
            <a:noFill/>
          </a:ln>
        </p:spPr>
      </p:pic>
      <p:sp>
        <p:nvSpPr>
          <p:cNvPr id="6" name="文本框 5"/>
          <p:cNvSpPr txBox="1"/>
          <p:nvPr/>
        </p:nvSpPr>
        <p:spPr>
          <a:xfrm>
            <a:off x="1642110" y="3446780"/>
            <a:ext cx="1764030" cy="398780"/>
          </a:xfrm>
          <a:prstGeom prst="rect">
            <a:avLst/>
          </a:prstGeom>
          <a:noFill/>
        </p:spPr>
        <p:txBody>
          <a:bodyPr wrap="square" rtlCol="0">
            <a:spAutoFit/>
          </a:bodyPr>
          <a:p>
            <a:r>
              <a:rPr lang="zh-CN" altLang="en-US" sz="2000" i="1">
                <a:solidFill>
                  <a:schemeClr val="tx1"/>
                </a:solidFill>
                <a:latin typeface="AvantGarde Md BT" panose="020B0602020202020204" charset="0"/>
              </a:rPr>
              <a:t>Tout à 1 Euro</a:t>
            </a:r>
            <a:endParaRPr lang="zh-CN" altLang="en-US" sz="2000" i="1">
              <a:solidFill>
                <a:schemeClr val="tx1"/>
              </a:solidFill>
              <a:latin typeface="AvantGarde Md BT" panose="020B0602020202020204" charset="0"/>
            </a:endParaRPr>
          </a:p>
        </p:txBody>
      </p:sp>
      <p:pic>
        <p:nvPicPr>
          <p:cNvPr id="7" name="图片 6" descr="o"/>
          <p:cNvPicPr>
            <a:picLocks noChangeAspect="1"/>
          </p:cNvPicPr>
          <p:nvPr/>
        </p:nvPicPr>
        <p:blipFill>
          <a:blip r:embed="rId2"/>
          <a:stretch>
            <a:fillRect/>
          </a:stretch>
        </p:blipFill>
        <p:spPr>
          <a:xfrm>
            <a:off x="696595" y="1122680"/>
            <a:ext cx="3371215" cy="2247900"/>
          </a:xfrm>
          <a:prstGeom prst="rect">
            <a:avLst/>
          </a:prstGeom>
        </p:spPr>
      </p:pic>
      <p:sp>
        <p:nvSpPr>
          <p:cNvPr id="8" name="文本框 7"/>
          <p:cNvSpPr txBox="1"/>
          <p:nvPr/>
        </p:nvSpPr>
        <p:spPr>
          <a:xfrm>
            <a:off x="5911850" y="3446780"/>
            <a:ext cx="1375410" cy="398780"/>
          </a:xfrm>
          <a:prstGeom prst="rect">
            <a:avLst/>
          </a:prstGeom>
          <a:noFill/>
        </p:spPr>
        <p:txBody>
          <a:bodyPr wrap="square" rtlCol="0">
            <a:spAutoFit/>
          </a:bodyPr>
          <a:p>
            <a:r>
              <a:rPr lang="zh-CN" altLang="en-US" sz="2000" i="1">
                <a:solidFill>
                  <a:schemeClr val="tx1"/>
                </a:solidFill>
                <a:latin typeface="AvantGarde Md BT" panose="020B0602020202020204" charset="0"/>
              </a:rPr>
              <a:t>Troifoirien</a:t>
            </a:r>
            <a:endParaRPr lang="zh-CN" altLang="en-US" sz="2000" i="1">
              <a:solidFill>
                <a:schemeClr val="tx1"/>
              </a:solidFill>
              <a:latin typeface="AvantGarde Md BT" panose="020B0602020202020204" charset="0"/>
            </a:endParaRPr>
          </a:p>
        </p:txBody>
      </p:sp>
      <p:pic>
        <p:nvPicPr>
          <p:cNvPr id="9" name="图片 8" descr="o (1)"/>
          <p:cNvPicPr>
            <a:picLocks noChangeAspect="1"/>
          </p:cNvPicPr>
          <p:nvPr/>
        </p:nvPicPr>
        <p:blipFill>
          <a:blip r:embed="rId3"/>
          <a:stretch>
            <a:fillRect/>
          </a:stretch>
        </p:blipFill>
        <p:spPr>
          <a:xfrm>
            <a:off x="4857750" y="1122680"/>
            <a:ext cx="3336925" cy="2247900"/>
          </a:xfrm>
          <a:prstGeom prst="rect">
            <a:avLst/>
          </a:prstGeom>
        </p:spPr>
      </p:pic>
      <p:sp>
        <p:nvSpPr>
          <p:cNvPr id="10" name="文本框 9"/>
          <p:cNvSpPr txBox="1"/>
          <p:nvPr/>
        </p:nvSpPr>
        <p:spPr>
          <a:xfrm>
            <a:off x="1641475" y="5973445"/>
            <a:ext cx="1765300" cy="398780"/>
          </a:xfrm>
          <a:prstGeom prst="rect">
            <a:avLst/>
          </a:prstGeom>
          <a:noFill/>
        </p:spPr>
        <p:txBody>
          <a:bodyPr wrap="square" rtlCol="0">
            <a:spAutoFit/>
          </a:bodyPr>
          <a:p>
            <a:r>
              <a:rPr lang="zh-CN" altLang="en-US" sz="2000" i="1">
                <a:solidFill>
                  <a:schemeClr val="tx1"/>
                </a:solidFill>
                <a:latin typeface="AvantGarde Md BT" panose="020B0602020202020204" charset="0"/>
              </a:rPr>
              <a:t>Paris Affaires</a:t>
            </a:r>
            <a:endParaRPr lang="zh-CN" altLang="en-US" sz="2000" i="1">
              <a:solidFill>
                <a:schemeClr val="tx1"/>
              </a:solidFill>
              <a:latin typeface="AvantGarde Md BT" panose="020B0602020202020204" charset="0"/>
            </a:endParaRPr>
          </a:p>
        </p:txBody>
      </p:sp>
      <p:sp>
        <p:nvSpPr>
          <p:cNvPr id="13" name="文本框 12"/>
          <p:cNvSpPr txBox="1"/>
          <p:nvPr/>
        </p:nvSpPr>
        <p:spPr>
          <a:xfrm>
            <a:off x="5660390" y="5973445"/>
            <a:ext cx="2127250" cy="398780"/>
          </a:xfrm>
          <a:prstGeom prst="rect">
            <a:avLst/>
          </a:prstGeom>
          <a:noFill/>
        </p:spPr>
        <p:txBody>
          <a:bodyPr wrap="square" rtlCol="0">
            <a:spAutoFit/>
          </a:bodyPr>
          <a:p>
            <a:r>
              <a:rPr lang="zh-CN" altLang="en-US" sz="2000" i="1">
                <a:solidFill>
                  <a:schemeClr val="tx1"/>
                </a:solidFill>
                <a:latin typeface="AvantGarde Md BT" panose="020B0602020202020204" charset="0"/>
              </a:rPr>
              <a:t>Bazar Stock Prix</a:t>
            </a:r>
            <a:endParaRPr lang="zh-CN" altLang="en-US" sz="2000" i="1">
              <a:solidFill>
                <a:schemeClr val="tx1"/>
              </a:solidFill>
              <a:latin typeface="AvantGarde Md BT" panose="020B0602020202020204" charset="0"/>
            </a:endParaRPr>
          </a:p>
        </p:txBody>
      </p:sp>
      <p:pic>
        <p:nvPicPr>
          <p:cNvPr id="14" name="图片 13" descr="o (3)"/>
          <p:cNvPicPr>
            <a:picLocks noChangeAspect="1"/>
          </p:cNvPicPr>
          <p:nvPr/>
        </p:nvPicPr>
        <p:blipFill>
          <a:blip r:embed="rId4"/>
          <a:srcRect t="17983" b="28938"/>
          <a:stretch>
            <a:fillRect/>
          </a:stretch>
        </p:blipFill>
        <p:spPr>
          <a:xfrm>
            <a:off x="4857750" y="3930650"/>
            <a:ext cx="3336925" cy="1966595"/>
          </a:xfrm>
          <a:prstGeom prst="rect">
            <a:avLst/>
          </a:prstGeom>
        </p:spPr>
      </p:pic>
      <p:pic>
        <p:nvPicPr>
          <p:cNvPr id="16" name="图片 15" descr="o (5)"/>
          <p:cNvPicPr>
            <a:picLocks noChangeAspect="1"/>
          </p:cNvPicPr>
          <p:nvPr/>
        </p:nvPicPr>
        <p:blipFill>
          <a:blip r:embed="rId5"/>
          <a:stretch>
            <a:fillRect/>
          </a:stretch>
        </p:blipFill>
        <p:spPr>
          <a:xfrm>
            <a:off x="696595" y="3930650"/>
            <a:ext cx="3370580" cy="196596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pic>
        <p:nvPicPr>
          <p:cNvPr id="4" name="图片 1" descr="C:\Users\Xin\Desktop\DIY市场调查\背景1.jpg背景1"/>
          <p:cNvPicPr>
            <a:picLocks noChangeAspect="1"/>
          </p:cNvPicPr>
          <p:nvPr/>
        </p:nvPicPr>
        <p:blipFill>
          <a:blip r:embed="rId1"/>
          <a:srcRect/>
          <a:stretch>
            <a:fillRect/>
          </a:stretch>
        </p:blipFill>
        <p:spPr>
          <a:xfrm>
            <a:off x="1588" y="3493"/>
            <a:ext cx="9140825" cy="6851015"/>
          </a:xfrm>
          <a:prstGeom prst="rect">
            <a:avLst/>
          </a:prstGeom>
          <a:noFill/>
          <a:ln w="9525">
            <a:noFill/>
          </a:ln>
        </p:spPr>
      </p:pic>
      <p:sp>
        <p:nvSpPr>
          <p:cNvPr id="5" name="文本框 4"/>
          <p:cNvSpPr txBox="1"/>
          <p:nvPr/>
        </p:nvSpPr>
        <p:spPr>
          <a:xfrm>
            <a:off x="2091055" y="3141980"/>
            <a:ext cx="672465" cy="398780"/>
          </a:xfrm>
          <a:prstGeom prst="rect">
            <a:avLst/>
          </a:prstGeom>
          <a:noFill/>
        </p:spPr>
        <p:txBody>
          <a:bodyPr wrap="square" rtlCol="0">
            <a:spAutoFit/>
          </a:bodyPr>
          <a:p>
            <a:r>
              <a:rPr lang="zh-CN" altLang="en-US" sz="2000" i="1">
                <a:solidFill>
                  <a:schemeClr val="tx1"/>
                </a:solidFill>
                <a:latin typeface="AvantGarde Md BT" panose="020B0602020202020204" charset="0"/>
              </a:rPr>
              <a:t>LIDL</a:t>
            </a:r>
            <a:endParaRPr lang="zh-CN" altLang="en-US" sz="2000" i="1">
              <a:solidFill>
                <a:schemeClr val="tx1"/>
              </a:solidFill>
              <a:latin typeface="AvantGarde Md BT" panose="020B0602020202020204" charset="0"/>
            </a:endParaRPr>
          </a:p>
        </p:txBody>
      </p:sp>
      <p:pic>
        <p:nvPicPr>
          <p:cNvPr id="7" name="图片 6" descr="o (6)"/>
          <p:cNvPicPr>
            <a:picLocks noChangeAspect="1"/>
          </p:cNvPicPr>
          <p:nvPr/>
        </p:nvPicPr>
        <p:blipFill>
          <a:blip r:embed="rId2"/>
          <a:stretch>
            <a:fillRect/>
          </a:stretch>
        </p:blipFill>
        <p:spPr>
          <a:xfrm>
            <a:off x="920750" y="991870"/>
            <a:ext cx="3044825" cy="2072005"/>
          </a:xfrm>
          <a:prstGeom prst="rect">
            <a:avLst/>
          </a:prstGeom>
        </p:spPr>
      </p:pic>
      <p:sp>
        <p:nvSpPr>
          <p:cNvPr id="8" name="文本框 7"/>
          <p:cNvSpPr txBox="1"/>
          <p:nvPr/>
        </p:nvSpPr>
        <p:spPr>
          <a:xfrm>
            <a:off x="6094730" y="3141980"/>
            <a:ext cx="987425" cy="398780"/>
          </a:xfrm>
          <a:prstGeom prst="rect">
            <a:avLst/>
          </a:prstGeom>
          <a:noFill/>
        </p:spPr>
        <p:txBody>
          <a:bodyPr wrap="square" rtlCol="0">
            <a:spAutoFit/>
          </a:bodyPr>
          <a:p>
            <a:r>
              <a:rPr lang="zh-CN" altLang="en-US" sz="2000" i="1">
                <a:solidFill>
                  <a:schemeClr val="tx1"/>
                </a:solidFill>
                <a:latin typeface="AvantGarde Md BT" panose="020B0602020202020204" charset="0"/>
              </a:rPr>
              <a:t>Joker</a:t>
            </a:r>
            <a:endParaRPr lang="zh-CN" altLang="en-US" sz="2000" i="1">
              <a:solidFill>
                <a:schemeClr val="tx1"/>
              </a:solidFill>
              <a:latin typeface="AvantGarde Md BT" panose="020B0602020202020204" charset="0"/>
            </a:endParaRPr>
          </a:p>
        </p:txBody>
      </p:sp>
      <p:pic>
        <p:nvPicPr>
          <p:cNvPr id="9" name="图片 8" descr="o (7)"/>
          <p:cNvPicPr>
            <a:picLocks noChangeAspect="1"/>
          </p:cNvPicPr>
          <p:nvPr/>
        </p:nvPicPr>
        <p:blipFill>
          <a:blip r:embed="rId3"/>
          <a:stretch>
            <a:fillRect/>
          </a:stretch>
        </p:blipFill>
        <p:spPr>
          <a:xfrm>
            <a:off x="4978400" y="991870"/>
            <a:ext cx="3220085" cy="2072005"/>
          </a:xfrm>
          <a:prstGeom prst="rect">
            <a:avLst/>
          </a:prstGeom>
        </p:spPr>
      </p:pic>
      <p:sp>
        <p:nvSpPr>
          <p:cNvPr id="10" name="文本框 9"/>
          <p:cNvSpPr txBox="1"/>
          <p:nvPr/>
        </p:nvSpPr>
        <p:spPr>
          <a:xfrm>
            <a:off x="1513205" y="5954395"/>
            <a:ext cx="1859915" cy="398780"/>
          </a:xfrm>
          <a:prstGeom prst="rect">
            <a:avLst/>
          </a:prstGeom>
          <a:noFill/>
        </p:spPr>
        <p:txBody>
          <a:bodyPr wrap="square" rtlCol="0">
            <a:spAutoFit/>
          </a:bodyPr>
          <a:p>
            <a:r>
              <a:rPr lang="zh-CN" altLang="en-US" sz="2000" i="1">
                <a:solidFill>
                  <a:schemeClr val="tx1"/>
                </a:solidFill>
                <a:latin typeface="AvantGarde Md BT" panose="020B0602020202020204" charset="0"/>
              </a:rPr>
              <a:t>3.2.1 Solderie</a:t>
            </a:r>
            <a:endParaRPr lang="zh-CN" altLang="en-US" sz="2000" i="1">
              <a:solidFill>
                <a:schemeClr val="tx1"/>
              </a:solidFill>
              <a:latin typeface="AvantGarde Md BT" panose="020B0602020202020204" charset="0"/>
            </a:endParaRPr>
          </a:p>
        </p:txBody>
      </p:sp>
      <p:pic>
        <p:nvPicPr>
          <p:cNvPr id="11" name="图片 10" descr="o (8)"/>
          <p:cNvPicPr>
            <a:picLocks noChangeAspect="1"/>
          </p:cNvPicPr>
          <p:nvPr/>
        </p:nvPicPr>
        <p:blipFill>
          <a:blip r:embed="rId4"/>
          <a:stretch>
            <a:fillRect/>
          </a:stretch>
        </p:blipFill>
        <p:spPr>
          <a:xfrm>
            <a:off x="920750" y="3602355"/>
            <a:ext cx="3045460" cy="2289175"/>
          </a:xfrm>
          <a:prstGeom prst="rect">
            <a:avLst/>
          </a:prstGeom>
        </p:spPr>
      </p:pic>
      <p:sp>
        <p:nvSpPr>
          <p:cNvPr id="12" name="文本框 11"/>
          <p:cNvSpPr txBox="1"/>
          <p:nvPr/>
        </p:nvSpPr>
        <p:spPr>
          <a:xfrm>
            <a:off x="5908675" y="5891530"/>
            <a:ext cx="1359535" cy="398780"/>
          </a:xfrm>
          <a:prstGeom prst="rect">
            <a:avLst/>
          </a:prstGeom>
          <a:noFill/>
        </p:spPr>
        <p:txBody>
          <a:bodyPr wrap="square" rtlCol="0">
            <a:spAutoFit/>
          </a:bodyPr>
          <a:p>
            <a:r>
              <a:rPr lang="en-US" altLang="zh-CN" sz="2000" i="1">
                <a:solidFill>
                  <a:schemeClr val="tx1"/>
                </a:solidFill>
                <a:latin typeface="AvantGarde Md BT" panose="020B0602020202020204" charset="0"/>
                <a:ea typeface="宋体" panose="02010600030101010101" pitchFamily="2" charset="-122"/>
                <a:sym typeface="+mn-ea"/>
              </a:rPr>
              <a:t>Aldi Nord</a:t>
            </a:r>
            <a:endParaRPr lang="en-US" altLang="zh-CN" sz="2000" i="1">
              <a:solidFill>
                <a:schemeClr val="tx1"/>
              </a:solidFill>
              <a:latin typeface="AvantGarde Md BT" panose="020B0602020202020204" charset="0"/>
              <a:ea typeface="宋体" panose="02010600030101010101" pitchFamily="2" charset="-122"/>
              <a:sym typeface="+mn-ea"/>
            </a:endParaRPr>
          </a:p>
        </p:txBody>
      </p:sp>
      <p:pic>
        <p:nvPicPr>
          <p:cNvPr id="13" name="图片 12" descr="images"/>
          <p:cNvPicPr>
            <a:picLocks noChangeAspect="1"/>
          </p:cNvPicPr>
          <p:nvPr/>
        </p:nvPicPr>
        <p:blipFill>
          <a:blip r:embed="rId5"/>
          <a:stretch>
            <a:fillRect/>
          </a:stretch>
        </p:blipFill>
        <p:spPr>
          <a:xfrm>
            <a:off x="4978400" y="3602355"/>
            <a:ext cx="3220085" cy="228917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pic>
        <p:nvPicPr>
          <p:cNvPr id="4" name="图片 1" descr="C:\Users\Xin\Desktop\DIY市场调查\背景1.jpg背景1"/>
          <p:cNvPicPr>
            <a:picLocks noChangeAspect="1"/>
          </p:cNvPicPr>
          <p:nvPr/>
        </p:nvPicPr>
        <p:blipFill>
          <a:blip r:embed="rId1"/>
          <a:srcRect/>
          <a:stretch>
            <a:fillRect/>
          </a:stretch>
        </p:blipFill>
        <p:spPr>
          <a:xfrm>
            <a:off x="1588" y="3493"/>
            <a:ext cx="9140825" cy="6851015"/>
          </a:xfrm>
          <a:prstGeom prst="rect">
            <a:avLst/>
          </a:prstGeom>
          <a:noFill/>
          <a:ln w="9525">
            <a:noFill/>
          </a:ln>
        </p:spPr>
      </p:pic>
      <p:sp>
        <p:nvSpPr>
          <p:cNvPr id="5" name="文本框 4"/>
          <p:cNvSpPr txBox="1"/>
          <p:nvPr/>
        </p:nvSpPr>
        <p:spPr>
          <a:xfrm>
            <a:off x="600075" y="1993900"/>
            <a:ext cx="5262245" cy="645160"/>
          </a:xfrm>
          <a:prstGeom prst="rect">
            <a:avLst/>
          </a:prstGeom>
          <a:noFill/>
        </p:spPr>
        <p:txBody>
          <a:bodyPr wrap="square" rtlCol="0">
            <a:spAutoFit/>
          </a:bodyPr>
          <a:p>
            <a:r>
              <a:rPr lang="zh-CN" altLang="en-US" b="1" i="1">
                <a:solidFill>
                  <a:schemeClr val="accent2"/>
                </a:solidFill>
                <a:latin typeface="AvantGarde Md BT" panose="020B0602020202020204" charset="0"/>
                <a:sym typeface="+mn-ea"/>
              </a:rPr>
              <a:t>Nespoli</a:t>
            </a:r>
            <a:endParaRPr lang="zh-CN" altLang="en-US" b="1" i="1">
              <a:solidFill>
                <a:schemeClr val="accent2"/>
              </a:solidFill>
              <a:latin typeface="AvantGarde Md BT" panose="020B0602020202020204" charset="0"/>
              <a:sym typeface="+mn-ea"/>
            </a:endParaRPr>
          </a:p>
          <a:p>
            <a:r>
              <a:rPr lang="zh-CN" altLang="en-US" i="1">
                <a:solidFill>
                  <a:schemeClr val="tx1"/>
                </a:solidFill>
                <a:latin typeface="AvantGarde Md BT" panose="020B0602020202020204" charset="0"/>
              </a:rPr>
              <a:t>www.nespoligroup.com</a:t>
            </a:r>
            <a:endParaRPr lang="zh-CN" altLang="en-US" i="1">
              <a:solidFill>
                <a:schemeClr val="tx1"/>
              </a:solidFill>
              <a:latin typeface="AvantGarde Md BT" panose="020B0602020202020204" charset="0"/>
            </a:endParaRPr>
          </a:p>
        </p:txBody>
      </p:sp>
      <p:sp>
        <p:nvSpPr>
          <p:cNvPr id="6" name="文本框 5"/>
          <p:cNvSpPr txBox="1"/>
          <p:nvPr/>
        </p:nvSpPr>
        <p:spPr>
          <a:xfrm>
            <a:off x="1259205" y="897255"/>
            <a:ext cx="7217410" cy="953135"/>
          </a:xfrm>
          <a:prstGeom prst="rect">
            <a:avLst/>
          </a:prstGeom>
          <a:noFill/>
        </p:spPr>
        <p:txBody>
          <a:bodyPr wrap="square" rtlCol="0">
            <a:spAutoFit/>
          </a:bodyPr>
          <a:p>
            <a:r>
              <a:rPr lang="en-US" altLang="zh-CN" sz="2800">
                <a:solidFill>
                  <a:schemeClr val="tx1"/>
                </a:solidFill>
                <a:latin typeface="Aachen BT" panose="02040806020206050204" charset="0"/>
                <a:ea typeface="宋体" panose="02010600030101010101" pitchFamily="2" charset="-122"/>
                <a:sym typeface="+mn-ea"/>
              </a:rPr>
              <a:t>IV. Main brands of painting tools in France</a:t>
            </a:r>
            <a:endParaRPr lang="en-US" altLang="zh-CN" sz="2800">
              <a:solidFill>
                <a:schemeClr val="tx1"/>
              </a:solidFill>
              <a:latin typeface="Aachen BT" panose="02040806020206050204" charset="0"/>
              <a:ea typeface="宋体" panose="02010600030101010101" pitchFamily="2" charset="-122"/>
              <a:sym typeface="+mn-ea"/>
            </a:endParaRPr>
          </a:p>
          <a:p>
            <a:endParaRPr lang="en-US" altLang="zh-CN" sz="2800">
              <a:solidFill>
                <a:schemeClr val="tx1"/>
              </a:solidFill>
              <a:latin typeface="Aachen BT" panose="02040806020206050204" charset="0"/>
              <a:ea typeface="宋体" panose="02010600030101010101" pitchFamily="2" charset="-122"/>
              <a:sym typeface="+mn-ea"/>
            </a:endParaRPr>
          </a:p>
        </p:txBody>
      </p:sp>
      <p:pic>
        <p:nvPicPr>
          <p:cNvPr id="7" name="图片 6"/>
          <p:cNvPicPr>
            <a:picLocks noChangeAspect="1"/>
          </p:cNvPicPr>
          <p:nvPr/>
        </p:nvPicPr>
        <p:blipFill>
          <a:blip r:embed="rId2"/>
          <a:stretch>
            <a:fillRect/>
          </a:stretch>
        </p:blipFill>
        <p:spPr>
          <a:xfrm>
            <a:off x="4516120" y="2260600"/>
            <a:ext cx="1346200" cy="1341755"/>
          </a:xfrm>
          <a:prstGeom prst="rect">
            <a:avLst/>
          </a:prstGeom>
        </p:spPr>
      </p:pic>
      <p:pic>
        <p:nvPicPr>
          <p:cNvPr id="9" name="图片 8"/>
          <p:cNvPicPr>
            <a:picLocks noChangeAspect="1"/>
          </p:cNvPicPr>
          <p:nvPr/>
        </p:nvPicPr>
        <p:blipFill>
          <a:blip r:embed="rId3"/>
          <a:stretch>
            <a:fillRect/>
          </a:stretch>
        </p:blipFill>
        <p:spPr>
          <a:xfrm>
            <a:off x="6254750" y="2464435"/>
            <a:ext cx="2466975" cy="934085"/>
          </a:xfrm>
          <a:prstGeom prst="rect">
            <a:avLst/>
          </a:prstGeom>
        </p:spPr>
      </p:pic>
      <p:sp>
        <p:nvSpPr>
          <p:cNvPr id="10" name="文本框 9"/>
          <p:cNvSpPr txBox="1"/>
          <p:nvPr/>
        </p:nvSpPr>
        <p:spPr>
          <a:xfrm>
            <a:off x="600075" y="2865120"/>
            <a:ext cx="2730500" cy="645160"/>
          </a:xfrm>
          <a:prstGeom prst="rect">
            <a:avLst/>
          </a:prstGeom>
          <a:noFill/>
        </p:spPr>
        <p:txBody>
          <a:bodyPr wrap="square" rtlCol="0">
            <a:spAutoFit/>
          </a:bodyPr>
          <a:p>
            <a:r>
              <a:rPr lang="zh-CN" altLang="en-US" b="1" i="1">
                <a:solidFill>
                  <a:schemeClr val="accent2"/>
                </a:solidFill>
                <a:latin typeface="AvantGarde Md BT" panose="020B0602020202020204" charset="0"/>
              </a:rPr>
              <a:t>Bostik</a:t>
            </a:r>
            <a:endParaRPr lang="zh-CN" altLang="en-US" b="1" i="1">
              <a:solidFill>
                <a:schemeClr val="accent2"/>
              </a:solidFill>
              <a:latin typeface="AvantGarde Md BT" panose="020B0602020202020204" charset="0"/>
            </a:endParaRPr>
          </a:p>
          <a:p>
            <a:r>
              <a:rPr lang="zh-CN" altLang="en-US" i="1">
                <a:solidFill>
                  <a:schemeClr val="tx1"/>
                </a:solidFill>
                <a:latin typeface="AvantGarde Md BT" panose="020B0602020202020204" charset="0"/>
              </a:rPr>
              <a:t>www.bostik.com</a:t>
            </a:r>
            <a:endParaRPr lang="zh-CN" altLang="en-US" i="1">
              <a:solidFill>
                <a:schemeClr val="tx1"/>
              </a:solidFill>
              <a:latin typeface="AvantGarde Md BT" panose="020B0602020202020204" charset="0"/>
            </a:endParaRPr>
          </a:p>
        </p:txBody>
      </p:sp>
      <p:sp>
        <p:nvSpPr>
          <p:cNvPr id="11" name="文本框 10"/>
          <p:cNvSpPr txBox="1"/>
          <p:nvPr/>
        </p:nvSpPr>
        <p:spPr>
          <a:xfrm>
            <a:off x="600075" y="3784600"/>
            <a:ext cx="3182620" cy="645160"/>
          </a:xfrm>
          <a:prstGeom prst="rect">
            <a:avLst/>
          </a:prstGeom>
          <a:noFill/>
        </p:spPr>
        <p:txBody>
          <a:bodyPr wrap="square" rtlCol="0">
            <a:spAutoFit/>
          </a:bodyPr>
          <a:p>
            <a:r>
              <a:rPr lang="zh-CN" altLang="en-US" b="1" i="1">
                <a:solidFill>
                  <a:schemeClr val="accent2"/>
                </a:solidFill>
                <a:latin typeface="AvantGarde Md BT" panose="020B0602020202020204" charset="0"/>
                <a:sym typeface="+mn-ea"/>
              </a:rPr>
              <a:t>Liberon</a:t>
            </a:r>
            <a:endParaRPr lang="zh-CN" altLang="en-US" b="1" i="1">
              <a:solidFill>
                <a:schemeClr val="accent2"/>
              </a:solidFill>
              <a:latin typeface="AvantGarde Md BT" panose="020B0602020202020204" charset="0"/>
              <a:sym typeface="+mn-ea"/>
            </a:endParaRPr>
          </a:p>
          <a:p>
            <a:r>
              <a:rPr lang="zh-CN" altLang="en-US" i="1">
                <a:solidFill>
                  <a:schemeClr val="tx1"/>
                </a:solidFill>
                <a:latin typeface="AvantGarde Md BT" panose="020B0602020202020204" charset="0"/>
              </a:rPr>
              <a:t>www.liberon.co.uk</a:t>
            </a:r>
            <a:endParaRPr lang="zh-CN" altLang="en-US" i="1">
              <a:solidFill>
                <a:schemeClr val="tx1"/>
              </a:solidFill>
              <a:latin typeface="AvantGarde Md BT" panose="020B0602020202020204" charset="0"/>
            </a:endParaRPr>
          </a:p>
        </p:txBody>
      </p:sp>
      <p:pic>
        <p:nvPicPr>
          <p:cNvPr id="12" name="图片 11"/>
          <p:cNvPicPr>
            <a:picLocks noChangeAspect="1"/>
          </p:cNvPicPr>
          <p:nvPr/>
        </p:nvPicPr>
        <p:blipFill>
          <a:blip r:embed="rId4"/>
          <a:stretch>
            <a:fillRect/>
          </a:stretch>
        </p:blipFill>
        <p:spPr>
          <a:xfrm>
            <a:off x="4411345" y="4248150"/>
            <a:ext cx="2410460" cy="1009650"/>
          </a:xfrm>
          <a:prstGeom prst="rect">
            <a:avLst/>
          </a:prstGeom>
        </p:spPr>
      </p:pic>
      <p:sp>
        <p:nvSpPr>
          <p:cNvPr id="13" name="文本框 12"/>
          <p:cNvSpPr txBox="1"/>
          <p:nvPr/>
        </p:nvSpPr>
        <p:spPr>
          <a:xfrm>
            <a:off x="600075" y="4700905"/>
            <a:ext cx="2762250" cy="645160"/>
          </a:xfrm>
          <a:prstGeom prst="rect">
            <a:avLst/>
          </a:prstGeom>
          <a:noFill/>
        </p:spPr>
        <p:txBody>
          <a:bodyPr wrap="square" rtlCol="0">
            <a:spAutoFit/>
          </a:bodyPr>
          <a:p>
            <a:r>
              <a:rPr lang="en-US" altLang="zh-CN" b="1" i="1">
                <a:solidFill>
                  <a:schemeClr val="accent2"/>
                </a:solidFill>
                <a:latin typeface="AvantGarde Md BT" panose="020B0602020202020204" charset="0"/>
              </a:rPr>
              <a:t>Savy</a:t>
            </a:r>
            <a:endParaRPr lang="en-US" altLang="zh-CN" b="1" i="1">
              <a:solidFill>
                <a:schemeClr val="accent2"/>
              </a:solidFill>
              <a:latin typeface="AvantGarde Md BT" panose="020B0602020202020204" charset="0"/>
            </a:endParaRPr>
          </a:p>
          <a:p>
            <a:r>
              <a:rPr lang="zh-CN" altLang="en-US" i="1">
                <a:solidFill>
                  <a:schemeClr val="tx1"/>
                </a:solidFill>
                <a:latin typeface="AvantGarde Md BT" panose="020B0602020202020204" charset="0"/>
              </a:rPr>
              <a:t>www.savy.fr</a:t>
            </a:r>
            <a:endParaRPr lang="zh-CN" altLang="en-US" i="1">
              <a:solidFill>
                <a:schemeClr val="tx1"/>
              </a:solidFill>
              <a:latin typeface="AvantGarde Md BT" panose="020B0602020202020204" charset="0"/>
            </a:endParaRPr>
          </a:p>
        </p:txBody>
      </p:sp>
      <p:pic>
        <p:nvPicPr>
          <p:cNvPr id="14" name="图片 13"/>
          <p:cNvPicPr>
            <a:picLocks noChangeAspect="1"/>
          </p:cNvPicPr>
          <p:nvPr/>
        </p:nvPicPr>
        <p:blipFill>
          <a:blip r:embed="rId5"/>
          <a:stretch>
            <a:fillRect/>
          </a:stretch>
        </p:blipFill>
        <p:spPr>
          <a:xfrm>
            <a:off x="7221220" y="3784600"/>
            <a:ext cx="1350010" cy="127889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pic>
        <p:nvPicPr>
          <p:cNvPr id="4" name="图片 1" descr="C:\Users\Xin\Desktop\DIY市场调查\背景1.jpg背景1"/>
          <p:cNvPicPr>
            <a:picLocks noChangeAspect="1"/>
          </p:cNvPicPr>
          <p:nvPr/>
        </p:nvPicPr>
        <p:blipFill>
          <a:blip r:embed="rId1"/>
          <a:srcRect/>
          <a:stretch>
            <a:fillRect/>
          </a:stretch>
        </p:blipFill>
        <p:spPr>
          <a:xfrm>
            <a:off x="-317" y="3493"/>
            <a:ext cx="9140825" cy="6851015"/>
          </a:xfrm>
          <a:prstGeom prst="rect">
            <a:avLst/>
          </a:prstGeom>
          <a:noFill/>
          <a:ln w="9525">
            <a:noFill/>
          </a:ln>
        </p:spPr>
      </p:pic>
      <p:sp>
        <p:nvSpPr>
          <p:cNvPr id="5" name="文本框 4"/>
          <p:cNvSpPr txBox="1"/>
          <p:nvPr/>
        </p:nvSpPr>
        <p:spPr>
          <a:xfrm>
            <a:off x="3796030" y="1122680"/>
            <a:ext cx="1344295" cy="460375"/>
          </a:xfrm>
          <a:prstGeom prst="rect">
            <a:avLst/>
          </a:prstGeom>
          <a:noFill/>
        </p:spPr>
        <p:txBody>
          <a:bodyPr wrap="square" rtlCol="0">
            <a:spAutoFit/>
          </a:bodyPr>
          <a:p>
            <a:r>
              <a:rPr lang="zh-CN" altLang="en-US" sz="2400" i="1">
                <a:solidFill>
                  <a:schemeClr val="tx1"/>
                </a:solidFill>
                <a:latin typeface="AvantGarde Md BT" panose="020B0602020202020204" charset="0"/>
                <a:sym typeface="+mn-ea"/>
              </a:rPr>
              <a:t>Nespoli</a:t>
            </a:r>
            <a:endParaRPr lang="zh-CN" altLang="en-US" sz="2400" i="1">
              <a:solidFill>
                <a:schemeClr val="tx1"/>
              </a:solidFill>
              <a:latin typeface="AvantGarde Md BT" panose="020B0602020202020204" charset="0"/>
              <a:sym typeface="+mn-ea"/>
            </a:endParaRPr>
          </a:p>
        </p:txBody>
      </p:sp>
      <p:pic>
        <p:nvPicPr>
          <p:cNvPr id="6" name="图片 5" descr="20170611_IMG_4385"/>
          <p:cNvPicPr>
            <a:picLocks noChangeAspect="1"/>
          </p:cNvPicPr>
          <p:nvPr/>
        </p:nvPicPr>
        <p:blipFill>
          <a:blip r:embed="rId2"/>
          <a:stretch>
            <a:fillRect/>
          </a:stretch>
        </p:blipFill>
        <p:spPr>
          <a:xfrm>
            <a:off x="179070" y="1964055"/>
            <a:ext cx="2626995" cy="4105910"/>
          </a:xfrm>
          <a:prstGeom prst="rect">
            <a:avLst/>
          </a:prstGeom>
        </p:spPr>
      </p:pic>
      <p:pic>
        <p:nvPicPr>
          <p:cNvPr id="7" name="图片 6" descr="20170611_IMG_4394"/>
          <p:cNvPicPr>
            <a:picLocks noChangeAspect="1"/>
          </p:cNvPicPr>
          <p:nvPr/>
        </p:nvPicPr>
        <p:blipFill>
          <a:blip r:embed="rId3"/>
          <a:stretch>
            <a:fillRect/>
          </a:stretch>
        </p:blipFill>
        <p:spPr>
          <a:xfrm>
            <a:off x="2981960" y="1963420"/>
            <a:ext cx="2973070" cy="4106545"/>
          </a:xfrm>
          <a:prstGeom prst="rect">
            <a:avLst/>
          </a:prstGeom>
        </p:spPr>
      </p:pic>
      <p:pic>
        <p:nvPicPr>
          <p:cNvPr id="8" name="图片 7" descr="20170611_IMG_4412"/>
          <p:cNvPicPr>
            <a:picLocks noChangeAspect="1"/>
          </p:cNvPicPr>
          <p:nvPr/>
        </p:nvPicPr>
        <p:blipFill>
          <a:blip r:embed="rId4"/>
          <a:srcRect l="29787" b="12374"/>
          <a:stretch>
            <a:fillRect/>
          </a:stretch>
        </p:blipFill>
        <p:spPr>
          <a:xfrm>
            <a:off x="6134735" y="1964055"/>
            <a:ext cx="2830195" cy="410591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pic>
        <p:nvPicPr>
          <p:cNvPr id="4" name="图片 1" descr="C:\Users\Xin\Desktop\DIY市场调查\背景1.jpg背景1"/>
          <p:cNvPicPr>
            <a:picLocks noChangeAspect="1"/>
          </p:cNvPicPr>
          <p:nvPr/>
        </p:nvPicPr>
        <p:blipFill>
          <a:blip r:embed="rId1"/>
          <a:srcRect/>
          <a:stretch>
            <a:fillRect/>
          </a:stretch>
        </p:blipFill>
        <p:spPr>
          <a:xfrm>
            <a:off x="1588" y="3493"/>
            <a:ext cx="9140825" cy="6851015"/>
          </a:xfrm>
          <a:prstGeom prst="rect">
            <a:avLst/>
          </a:prstGeom>
          <a:noFill/>
          <a:ln w="9525">
            <a:noFill/>
          </a:ln>
        </p:spPr>
      </p:pic>
      <p:pic>
        <p:nvPicPr>
          <p:cNvPr id="6" name="图片 5" descr="20170611_IMG_4304"/>
          <p:cNvPicPr>
            <a:picLocks noChangeAspect="1"/>
          </p:cNvPicPr>
          <p:nvPr/>
        </p:nvPicPr>
        <p:blipFill>
          <a:blip r:embed="rId2"/>
          <a:stretch>
            <a:fillRect/>
          </a:stretch>
        </p:blipFill>
        <p:spPr>
          <a:xfrm>
            <a:off x="658495" y="1696720"/>
            <a:ext cx="3208020" cy="4134485"/>
          </a:xfrm>
          <a:prstGeom prst="rect">
            <a:avLst/>
          </a:prstGeom>
        </p:spPr>
      </p:pic>
      <p:sp>
        <p:nvSpPr>
          <p:cNvPr id="7" name="文本框 6"/>
          <p:cNvSpPr txBox="1"/>
          <p:nvPr/>
        </p:nvSpPr>
        <p:spPr>
          <a:xfrm>
            <a:off x="1637665" y="1005840"/>
            <a:ext cx="1249680" cy="460375"/>
          </a:xfrm>
          <a:prstGeom prst="rect">
            <a:avLst/>
          </a:prstGeom>
          <a:noFill/>
        </p:spPr>
        <p:txBody>
          <a:bodyPr wrap="square" rtlCol="0">
            <a:spAutoFit/>
          </a:bodyPr>
          <a:p>
            <a:r>
              <a:rPr lang="zh-CN" altLang="en-US" sz="2400" i="1">
                <a:solidFill>
                  <a:schemeClr val="tx1"/>
                </a:solidFill>
                <a:latin typeface="AvantGarde Md BT" panose="020B0602020202020204" charset="0"/>
                <a:sym typeface="+mn-ea"/>
              </a:rPr>
              <a:t>Teflen</a:t>
            </a:r>
            <a:endParaRPr lang="zh-CN" altLang="en-US" sz="2400" i="1">
              <a:solidFill>
                <a:schemeClr val="tx1"/>
              </a:solidFill>
              <a:latin typeface="AvantGarde Md BT" panose="020B0602020202020204" charset="0"/>
              <a:sym typeface="+mn-ea"/>
            </a:endParaRPr>
          </a:p>
        </p:txBody>
      </p:sp>
      <p:pic>
        <p:nvPicPr>
          <p:cNvPr id="5" name="图片 4" descr="20170611_IMG_4335"/>
          <p:cNvPicPr>
            <a:picLocks noChangeAspect="1"/>
          </p:cNvPicPr>
          <p:nvPr/>
        </p:nvPicPr>
        <p:blipFill>
          <a:blip r:embed="rId3"/>
          <a:stretch>
            <a:fillRect/>
          </a:stretch>
        </p:blipFill>
        <p:spPr>
          <a:xfrm>
            <a:off x="4951095" y="1696720"/>
            <a:ext cx="3456940" cy="4135120"/>
          </a:xfrm>
          <a:prstGeom prst="rect">
            <a:avLst/>
          </a:prstGeom>
        </p:spPr>
      </p:pic>
      <p:sp>
        <p:nvSpPr>
          <p:cNvPr id="8" name="文本框 7"/>
          <p:cNvSpPr txBox="1"/>
          <p:nvPr/>
        </p:nvSpPr>
        <p:spPr>
          <a:xfrm>
            <a:off x="5970270" y="1005840"/>
            <a:ext cx="1254125" cy="460375"/>
          </a:xfrm>
          <a:prstGeom prst="rect">
            <a:avLst/>
          </a:prstGeom>
          <a:noFill/>
        </p:spPr>
        <p:txBody>
          <a:bodyPr wrap="square" rtlCol="0">
            <a:spAutoFit/>
          </a:bodyPr>
          <a:p>
            <a:r>
              <a:rPr lang="zh-CN" altLang="en-US" sz="2400" i="1">
                <a:solidFill>
                  <a:schemeClr val="tx1"/>
                </a:solidFill>
                <a:latin typeface="AvantGarde Md BT" panose="020B0602020202020204" charset="0"/>
                <a:sym typeface="+mn-ea"/>
              </a:rPr>
              <a:t>Liberon</a:t>
            </a:r>
            <a:endParaRPr lang="zh-CN" altLang="en-US" sz="2400" i="1">
              <a:solidFill>
                <a:schemeClr val="tx1"/>
              </a:solidFill>
              <a:latin typeface="AvantGarde Md BT" panose="020B0602020202020204" charset="0"/>
              <a:sym typeface="+mn-e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pic>
        <p:nvPicPr>
          <p:cNvPr id="4" name="图片 1" descr="C:\Users\Xin\Desktop\DIY市场调查\背景1.jpg背景1"/>
          <p:cNvPicPr>
            <a:picLocks noChangeAspect="1"/>
          </p:cNvPicPr>
          <p:nvPr/>
        </p:nvPicPr>
        <p:blipFill>
          <a:blip r:embed="rId1"/>
          <a:srcRect/>
          <a:stretch>
            <a:fillRect/>
          </a:stretch>
        </p:blipFill>
        <p:spPr>
          <a:xfrm>
            <a:off x="1588" y="3493"/>
            <a:ext cx="9140825" cy="6851015"/>
          </a:xfrm>
          <a:prstGeom prst="rect">
            <a:avLst/>
          </a:prstGeom>
          <a:noFill/>
          <a:ln w="9525">
            <a:noFill/>
          </a:ln>
        </p:spPr>
      </p:pic>
      <p:sp>
        <p:nvSpPr>
          <p:cNvPr id="5" name="文本框 4"/>
          <p:cNvSpPr txBox="1"/>
          <p:nvPr/>
        </p:nvSpPr>
        <p:spPr>
          <a:xfrm>
            <a:off x="1541145" y="914400"/>
            <a:ext cx="6821805" cy="460375"/>
          </a:xfrm>
          <a:prstGeom prst="rect">
            <a:avLst/>
          </a:prstGeom>
          <a:noFill/>
        </p:spPr>
        <p:txBody>
          <a:bodyPr wrap="none" rtlCol="0" anchor="t">
            <a:spAutoFit/>
          </a:bodyPr>
          <a:p>
            <a:r>
              <a:rPr lang="en-US" altLang="zh-CN" sz="2400">
                <a:solidFill>
                  <a:schemeClr val="tx1"/>
                </a:solidFill>
                <a:latin typeface="Aachen BT" panose="02040806020206050204" charset="0"/>
                <a:ea typeface="宋体" panose="02010600030101010101" pitchFamily="2" charset="-122"/>
                <a:sym typeface="+mn-ea"/>
              </a:rPr>
              <a:t>V. Main brands of paint manufacturer in France</a:t>
            </a:r>
            <a:endParaRPr lang="en-US" altLang="zh-CN" sz="2400">
              <a:solidFill>
                <a:schemeClr val="tx1"/>
              </a:solidFill>
              <a:latin typeface="Aachen BT" panose="02040806020206050204" charset="0"/>
              <a:ea typeface="宋体" panose="02010600030101010101" pitchFamily="2" charset="-122"/>
              <a:sym typeface="+mn-ea"/>
            </a:endParaRPr>
          </a:p>
        </p:txBody>
      </p:sp>
      <p:sp>
        <p:nvSpPr>
          <p:cNvPr id="6" name="文本框 5"/>
          <p:cNvSpPr txBox="1"/>
          <p:nvPr/>
        </p:nvSpPr>
        <p:spPr>
          <a:xfrm>
            <a:off x="222885" y="1627505"/>
            <a:ext cx="8830945" cy="3692525"/>
          </a:xfrm>
          <a:prstGeom prst="rect">
            <a:avLst/>
          </a:prstGeom>
          <a:noFill/>
        </p:spPr>
        <p:txBody>
          <a:bodyPr wrap="square" rtlCol="0">
            <a:spAutoFit/>
          </a:bodyPr>
          <a:p>
            <a:pPr indent="0">
              <a:buFont typeface="Arial" panose="020B0604020202020204" pitchFamily="34" charset="0"/>
              <a:buNone/>
            </a:pPr>
            <a:r>
              <a:rPr lang="zh-CN" altLang="en-US" i="1">
                <a:solidFill>
                  <a:schemeClr val="accent2"/>
                </a:solidFill>
                <a:latin typeface="AvantGarde Md BT" panose="020B0602020202020204" charset="0"/>
              </a:rPr>
              <a:t>COMUS MARINE </a:t>
            </a:r>
            <a:r>
              <a:rPr lang="zh-CN" altLang="en-US" b="1" i="1">
                <a:solidFill>
                  <a:schemeClr val="accent2"/>
                </a:solidFill>
                <a:latin typeface="AvantGarde Md BT" panose="020B0602020202020204" charset="0"/>
              </a:rPr>
              <a:t> </a:t>
            </a:r>
            <a:r>
              <a:rPr lang="zh-CN" altLang="en-US" b="1" i="1">
                <a:solidFill>
                  <a:schemeClr val="bg1"/>
                </a:solidFill>
                <a:latin typeface="AvantGarde Md BT" panose="020B0602020202020204" charset="0"/>
              </a:rPr>
              <a:t> </a:t>
            </a:r>
            <a:r>
              <a:rPr lang="zh-CN" altLang="en-US" i="1">
                <a:solidFill>
                  <a:schemeClr val="bg1"/>
                </a:solidFill>
                <a:latin typeface="AvantGarde Md BT" panose="020B0602020202020204" charset="0"/>
              </a:rPr>
              <a:t>                                      </a:t>
            </a:r>
            <a:endParaRPr lang="zh-CN" altLang="en-US" i="1">
              <a:solidFill>
                <a:schemeClr val="bg1"/>
              </a:solidFill>
              <a:latin typeface="AvantGarde Md BT" panose="020B0602020202020204" charset="0"/>
            </a:endParaRPr>
          </a:p>
          <a:p>
            <a:r>
              <a:rPr lang="zh-CN" altLang="en-US" i="1">
                <a:solidFill>
                  <a:schemeClr val="tx1"/>
                </a:solidFill>
                <a:latin typeface="AvantGarde Md BT" panose="020B0602020202020204" charset="0"/>
              </a:rPr>
              <a:t>COMUS MARINE® is so far the only brand of marine paints</a:t>
            </a:r>
            <a:r>
              <a:rPr lang="en-US" altLang="zh-CN" i="1">
                <a:solidFill>
                  <a:schemeClr val="tx1"/>
                </a:solidFill>
                <a:latin typeface="AvantGarde Md BT" panose="020B0602020202020204" charset="0"/>
              </a:rPr>
              <a:t>.</a:t>
            </a:r>
            <a:endParaRPr lang="en-US" altLang="zh-CN" i="1">
              <a:solidFill>
                <a:schemeClr val="tx1"/>
              </a:solidFill>
              <a:latin typeface="AvantGarde Md BT" panose="020B0602020202020204" charset="0"/>
            </a:endParaRPr>
          </a:p>
          <a:p>
            <a:r>
              <a:rPr lang="zh-CN" altLang="en-US" i="1">
                <a:solidFill>
                  <a:schemeClr val="tx1"/>
                </a:solidFill>
                <a:latin typeface="AvantGarde Md BT" panose="020B0602020202020204" charset="0"/>
                <a:sym typeface="+mn-ea"/>
              </a:rPr>
              <a:t>www.comus-marine.com/peintures-yachting</a:t>
            </a:r>
            <a:endParaRPr lang="zh-CN" altLang="en-US" i="1">
              <a:solidFill>
                <a:schemeClr val="tx1"/>
              </a:solidFill>
              <a:latin typeface="AvantGarde Md BT" panose="020B0602020202020204" charset="0"/>
              <a:sym typeface="+mn-ea"/>
            </a:endParaRPr>
          </a:p>
          <a:p>
            <a:endParaRPr lang="zh-CN" altLang="en-US" i="1">
              <a:solidFill>
                <a:schemeClr val="accent2"/>
              </a:solidFill>
              <a:latin typeface="AvantGarde Md BT" panose="020B0602020202020204" charset="0"/>
            </a:endParaRPr>
          </a:p>
          <a:p>
            <a:endParaRPr lang="zh-CN" altLang="en-US" i="1">
              <a:solidFill>
                <a:schemeClr val="accent2"/>
              </a:solidFill>
              <a:latin typeface="AvantGarde Md BT" panose="020B0602020202020204" charset="0"/>
            </a:endParaRPr>
          </a:p>
          <a:p>
            <a:endParaRPr lang="zh-CN" altLang="en-US" i="1">
              <a:solidFill>
                <a:schemeClr val="accent2"/>
              </a:solidFill>
              <a:latin typeface="AvantGarde Md BT" panose="020B0602020202020204" charset="0"/>
            </a:endParaRPr>
          </a:p>
          <a:p>
            <a:endParaRPr lang="zh-CN" altLang="en-US" i="1">
              <a:solidFill>
                <a:schemeClr val="bg1"/>
              </a:solidFill>
              <a:latin typeface="AvantGarde Md BT" panose="020B0602020202020204" charset="0"/>
            </a:endParaRPr>
          </a:p>
          <a:p>
            <a:endParaRPr lang="zh-CN" altLang="en-US" i="1">
              <a:solidFill>
                <a:schemeClr val="bg1"/>
              </a:solidFill>
              <a:latin typeface="AvantGarde Md BT" panose="020B0602020202020204" charset="0"/>
            </a:endParaRPr>
          </a:p>
          <a:p>
            <a:endParaRPr lang="zh-CN" altLang="en-US" i="1">
              <a:solidFill>
                <a:schemeClr val="bg1"/>
              </a:solidFill>
              <a:latin typeface="AvantGarde Md BT" panose="020B0602020202020204" charset="0"/>
            </a:endParaRPr>
          </a:p>
          <a:p>
            <a:pPr indent="0">
              <a:buFont typeface="Arial" panose="020B0604020202020204" pitchFamily="34" charset="0"/>
              <a:buNone/>
            </a:pPr>
            <a:r>
              <a:rPr lang="zh-CN" altLang="en-US" i="1">
                <a:solidFill>
                  <a:schemeClr val="accent2"/>
                </a:solidFill>
                <a:latin typeface="AvantGarde Md BT" panose="020B0602020202020204" charset="0"/>
              </a:rPr>
              <a:t>RENAULAC </a:t>
            </a:r>
            <a:endParaRPr lang="zh-CN" altLang="en-US" i="1">
              <a:solidFill>
                <a:schemeClr val="accent2"/>
              </a:solidFill>
              <a:latin typeface="AvantGarde Md BT" panose="020B0602020202020204" charset="0"/>
            </a:endParaRPr>
          </a:p>
          <a:p>
            <a:r>
              <a:rPr lang="zh-CN" altLang="en-US" i="1">
                <a:solidFill>
                  <a:schemeClr val="tx1"/>
                </a:solidFill>
                <a:latin typeface="AvantGarde Md BT" panose="020B0602020202020204" charset="0"/>
              </a:rPr>
              <a:t>RENAULAC founded in 1827 by Charles Renault is one of the oldest French paintings.                                           www.renaulac.fr</a:t>
            </a:r>
            <a:endParaRPr lang="zh-CN" altLang="en-US" i="1">
              <a:solidFill>
                <a:schemeClr val="tx1"/>
              </a:solidFill>
              <a:latin typeface="AvantGarde Md BT" panose="020B0602020202020204" charset="0"/>
            </a:endParaRPr>
          </a:p>
          <a:p>
            <a:endParaRPr lang="zh-CN" altLang="en-US" i="1">
              <a:solidFill>
                <a:schemeClr val="accent2"/>
              </a:solidFill>
              <a:latin typeface="AvantGarde Md BT" panose="020B0602020202020204" charset="0"/>
            </a:endParaRPr>
          </a:p>
        </p:txBody>
      </p:sp>
      <p:pic>
        <p:nvPicPr>
          <p:cNvPr id="11" name="图片 10"/>
          <p:cNvPicPr>
            <a:picLocks noChangeAspect="1"/>
          </p:cNvPicPr>
          <p:nvPr/>
        </p:nvPicPr>
        <p:blipFill>
          <a:blip r:embed="rId2"/>
          <a:stretch>
            <a:fillRect/>
          </a:stretch>
        </p:blipFill>
        <p:spPr>
          <a:xfrm>
            <a:off x="299085" y="2562225"/>
            <a:ext cx="8468995" cy="1274445"/>
          </a:xfrm>
          <a:prstGeom prst="rect">
            <a:avLst/>
          </a:prstGeom>
        </p:spPr>
      </p:pic>
      <p:pic>
        <p:nvPicPr>
          <p:cNvPr id="13" name="图片 12"/>
          <p:cNvPicPr>
            <a:picLocks noChangeAspect="1"/>
          </p:cNvPicPr>
          <p:nvPr/>
        </p:nvPicPr>
        <p:blipFill>
          <a:blip r:embed="rId3"/>
          <a:stretch>
            <a:fillRect/>
          </a:stretch>
        </p:blipFill>
        <p:spPr>
          <a:xfrm>
            <a:off x="297815" y="5037455"/>
            <a:ext cx="8470265" cy="115252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pic>
        <p:nvPicPr>
          <p:cNvPr id="4" name="图片 1" descr="C:\Users\Xin\Desktop\DIY市场调查\背景1.jpg背景1"/>
          <p:cNvPicPr>
            <a:picLocks noChangeAspect="1"/>
          </p:cNvPicPr>
          <p:nvPr/>
        </p:nvPicPr>
        <p:blipFill>
          <a:blip r:embed="rId1"/>
          <a:srcRect/>
          <a:stretch>
            <a:fillRect/>
          </a:stretch>
        </p:blipFill>
        <p:spPr>
          <a:xfrm>
            <a:off x="-317" y="3493"/>
            <a:ext cx="9140825" cy="6851015"/>
          </a:xfrm>
          <a:prstGeom prst="rect">
            <a:avLst/>
          </a:prstGeom>
          <a:noFill/>
          <a:ln w="9525">
            <a:noFill/>
          </a:ln>
        </p:spPr>
      </p:pic>
      <p:sp>
        <p:nvSpPr>
          <p:cNvPr id="7" name="文本框 6"/>
          <p:cNvSpPr txBox="1"/>
          <p:nvPr/>
        </p:nvSpPr>
        <p:spPr>
          <a:xfrm>
            <a:off x="348615" y="907415"/>
            <a:ext cx="8585200" cy="1476375"/>
          </a:xfrm>
          <a:prstGeom prst="rect">
            <a:avLst/>
          </a:prstGeom>
          <a:noFill/>
        </p:spPr>
        <p:txBody>
          <a:bodyPr wrap="square" rtlCol="0">
            <a:spAutoFit/>
          </a:bodyPr>
          <a:p>
            <a:pPr indent="0">
              <a:buFont typeface="Arial" panose="020B0604020202020204" pitchFamily="34" charset="0"/>
              <a:buNone/>
            </a:pPr>
            <a:r>
              <a:rPr lang="zh-CN" altLang="en-US" i="1">
                <a:solidFill>
                  <a:schemeClr val="accent2"/>
                </a:solidFill>
                <a:latin typeface="AvantGarde Md BT" panose="020B0602020202020204" charset="0"/>
              </a:rPr>
              <a:t>Cromology  </a:t>
            </a:r>
            <a:endParaRPr lang="zh-CN" altLang="en-US" i="1">
              <a:solidFill>
                <a:schemeClr val="accent2"/>
              </a:solidFill>
              <a:latin typeface="AvantGarde Md BT" panose="020B0602020202020204" charset="0"/>
            </a:endParaRPr>
          </a:p>
          <a:p>
            <a:r>
              <a:rPr lang="zh-CN" altLang="en-US" i="1">
                <a:solidFill>
                  <a:schemeClr val="tx1"/>
                </a:solidFill>
                <a:latin typeface="AvantGarde Md BT" panose="020B0602020202020204" charset="0"/>
              </a:rPr>
              <a:t>Cromology is a world player in the decorative paint sector. The Group ranks in second place in France and is the market leader in Southern Europe (Italy, Spain and Portugal).</a:t>
            </a:r>
            <a:endParaRPr lang="zh-CN" altLang="en-US" i="1">
              <a:solidFill>
                <a:schemeClr val="tx1"/>
              </a:solidFill>
              <a:latin typeface="AvantGarde Md BT" panose="020B0602020202020204" charset="0"/>
            </a:endParaRPr>
          </a:p>
          <a:p>
            <a:r>
              <a:rPr lang="zh-CN" altLang="en-US" i="1">
                <a:solidFill>
                  <a:schemeClr val="tx1"/>
                </a:solidFill>
                <a:latin typeface="AvantGarde Md BT" panose="020B0602020202020204" charset="0"/>
              </a:rPr>
              <a:t>www.cromology.com/en</a:t>
            </a:r>
            <a:endParaRPr lang="zh-CN" altLang="en-US" i="1">
              <a:solidFill>
                <a:schemeClr val="tx1"/>
              </a:solidFill>
              <a:latin typeface="AvantGarde Md BT" panose="020B0602020202020204" charset="0"/>
            </a:endParaRPr>
          </a:p>
        </p:txBody>
      </p:sp>
      <p:pic>
        <p:nvPicPr>
          <p:cNvPr id="5" name="图片 4"/>
          <p:cNvPicPr>
            <a:picLocks noChangeAspect="1"/>
          </p:cNvPicPr>
          <p:nvPr/>
        </p:nvPicPr>
        <p:blipFill>
          <a:blip r:embed="rId2"/>
          <a:stretch>
            <a:fillRect/>
          </a:stretch>
        </p:blipFill>
        <p:spPr>
          <a:xfrm>
            <a:off x="348615" y="2504440"/>
            <a:ext cx="2952750" cy="1141095"/>
          </a:xfrm>
          <a:prstGeom prst="rect">
            <a:avLst/>
          </a:prstGeom>
        </p:spPr>
      </p:pic>
      <p:pic>
        <p:nvPicPr>
          <p:cNvPr id="6" name="图片 5"/>
          <p:cNvPicPr>
            <a:picLocks noChangeAspect="1"/>
          </p:cNvPicPr>
          <p:nvPr/>
        </p:nvPicPr>
        <p:blipFill>
          <a:blip r:embed="rId3"/>
          <a:stretch>
            <a:fillRect/>
          </a:stretch>
        </p:blipFill>
        <p:spPr>
          <a:xfrm>
            <a:off x="427355" y="5257800"/>
            <a:ext cx="2952115" cy="1148715"/>
          </a:xfrm>
          <a:prstGeom prst="rect">
            <a:avLst/>
          </a:prstGeom>
        </p:spPr>
      </p:pic>
      <p:sp>
        <p:nvSpPr>
          <p:cNvPr id="8" name="文本框 7"/>
          <p:cNvSpPr txBox="1"/>
          <p:nvPr/>
        </p:nvSpPr>
        <p:spPr>
          <a:xfrm>
            <a:off x="426720" y="3727450"/>
            <a:ext cx="7603490" cy="1753235"/>
          </a:xfrm>
          <a:prstGeom prst="rect">
            <a:avLst/>
          </a:prstGeom>
          <a:noFill/>
        </p:spPr>
        <p:txBody>
          <a:bodyPr wrap="square" rtlCol="0">
            <a:spAutoFit/>
          </a:bodyPr>
          <a:p>
            <a:pPr indent="0">
              <a:buFont typeface="Arial" panose="020B0604020202020204" pitchFamily="34" charset="0"/>
              <a:buNone/>
            </a:pPr>
            <a:r>
              <a:rPr lang="zh-CN" altLang="en-US" i="1">
                <a:solidFill>
                  <a:schemeClr val="accent2"/>
                </a:solidFill>
                <a:latin typeface="AvantGarde Md BT" panose="020B0602020202020204" charset="0"/>
                <a:sym typeface="+mn-ea"/>
              </a:rPr>
              <a:t>Weber</a:t>
            </a:r>
            <a:endParaRPr lang="zh-CN" altLang="en-US" i="1">
              <a:solidFill>
                <a:schemeClr val="accent2"/>
              </a:solidFill>
              <a:latin typeface="AvantGarde Md BT" panose="020B0602020202020204" charset="0"/>
              <a:sym typeface="+mn-ea"/>
            </a:endParaRPr>
          </a:p>
          <a:p>
            <a:r>
              <a:rPr lang="zh-CN" altLang="en-US" i="1">
                <a:solidFill>
                  <a:schemeClr val="tx1"/>
                </a:solidFill>
                <a:latin typeface="AvantGarde Md BT" panose="020B0602020202020204" charset="0"/>
              </a:rPr>
              <a:t>An expertise in the field of materials that goes back 350 years:</a:t>
            </a:r>
            <a:endParaRPr lang="zh-CN" altLang="en-US" i="1">
              <a:solidFill>
                <a:schemeClr val="tx1"/>
              </a:solidFill>
              <a:latin typeface="AvantGarde Md BT" panose="020B0602020202020204" charset="0"/>
            </a:endParaRPr>
          </a:p>
          <a:p>
            <a:r>
              <a:rPr lang="zh-CN" altLang="en-US" i="1">
                <a:solidFill>
                  <a:schemeClr val="tx1"/>
                </a:solidFill>
                <a:latin typeface="AvantGarde Md BT" panose="020B0602020202020204" charset="0"/>
              </a:rPr>
              <a:t>Saint-Gobain is recognized as one of the top 100 innovative companies in the world.</a:t>
            </a:r>
            <a:endParaRPr lang="zh-CN" altLang="en-US" i="1">
              <a:solidFill>
                <a:schemeClr val="tx1"/>
              </a:solidFill>
              <a:latin typeface="AvantGarde Md BT" panose="020B0602020202020204" charset="0"/>
            </a:endParaRPr>
          </a:p>
          <a:p>
            <a:r>
              <a:rPr lang="zh-CN" altLang="en-US" i="1">
                <a:solidFill>
                  <a:schemeClr val="tx1"/>
                </a:solidFill>
                <a:latin typeface="AvantGarde Md BT" panose="020B0602020202020204" charset="0"/>
                <a:sym typeface="+mn-ea"/>
              </a:rPr>
              <a:t>www.weber.fr/accueil.html</a:t>
            </a:r>
            <a:endParaRPr lang="zh-CN" altLang="en-US" i="1">
              <a:solidFill>
                <a:schemeClr val="tx1"/>
              </a:solidFill>
              <a:latin typeface="AvantGarde Md BT" panose="020B0602020202020204" charset="0"/>
              <a:sym typeface="+mn-ea"/>
            </a:endParaRPr>
          </a:p>
          <a:p>
            <a:endParaRPr lang="zh-CN" altLang="en-US" i="1">
              <a:solidFill>
                <a:schemeClr val="accent2"/>
              </a:solidFill>
              <a:latin typeface="AvantGarde Md BT" panose="020B060202020202020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pic>
        <p:nvPicPr>
          <p:cNvPr id="4" name="图片 1" descr="C:\Users\Xin\Desktop\DIY市场调查\背景1.jpg背景1"/>
          <p:cNvPicPr>
            <a:picLocks noChangeAspect="1"/>
          </p:cNvPicPr>
          <p:nvPr/>
        </p:nvPicPr>
        <p:blipFill>
          <a:blip r:embed="rId1"/>
          <a:srcRect/>
          <a:stretch>
            <a:fillRect/>
          </a:stretch>
        </p:blipFill>
        <p:spPr>
          <a:xfrm>
            <a:off x="1588" y="3493"/>
            <a:ext cx="9140825" cy="6851015"/>
          </a:xfrm>
          <a:prstGeom prst="rect">
            <a:avLst/>
          </a:prstGeom>
          <a:noFill/>
          <a:ln w="9525">
            <a:noFill/>
          </a:ln>
        </p:spPr>
      </p:pic>
      <p:sp>
        <p:nvSpPr>
          <p:cNvPr id="5" name="文本框 4"/>
          <p:cNvSpPr txBox="1"/>
          <p:nvPr/>
        </p:nvSpPr>
        <p:spPr>
          <a:xfrm>
            <a:off x="4603115" y="1353185"/>
            <a:ext cx="4459605" cy="460375"/>
          </a:xfrm>
          <a:prstGeom prst="rect">
            <a:avLst/>
          </a:prstGeom>
          <a:noFill/>
        </p:spPr>
        <p:txBody>
          <a:bodyPr wrap="square" rtlCol="0">
            <a:spAutoFit/>
          </a:bodyPr>
          <a:p>
            <a:r>
              <a:rPr lang="en-US" altLang="zh-CN" sz="2400">
                <a:solidFill>
                  <a:schemeClr val="tx1"/>
                </a:solidFill>
                <a:latin typeface="Aachen BT" panose="02040806020206050204" charset="0"/>
                <a:ea typeface="宋体" panose="02010600030101010101" pitchFamily="2" charset="-122"/>
                <a:sym typeface="+mn-ea"/>
              </a:rPr>
              <a:t>I. France DIY market overview</a:t>
            </a:r>
            <a:endParaRPr lang="en-US" altLang="zh-CN" sz="2400">
              <a:solidFill>
                <a:schemeClr val="tx1"/>
              </a:solidFill>
              <a:latin typeface="Aachen BT" panose="02040806020206050204" charset="0"/>
              <a:ea typeface="宋体" panose="02010600030101010101" pitchFamily="2" charset="-122"/>
              <a:sym typeface="+mn-ea"/>
            </a:endParaRPr>
          </a:p>
        </p:txBody>
      </p:sp>
      <p:sp>
        <p:nvSpPr>
          <p:cNvPr id="7" name="文本框 6"/>
          <p:cNvSpPr txBox="1"/>
          <p:nvPr/>
        </p:nvSpPr>
        <p:spPr>
          <a:xfrm>
            <a:off x="4698365" y="2101215"/>
            <a:ext cx="4222750" cy="2553335"/>
          </a:xfrm>
          <a:prstGeom prst="rect">
            <a:avLst/>
          </a:prstGeom>
          <a:noFill/>
        </p:spPr>
        <p:txBody>
          <a:bodyPr wrap="square" rtlCol="0">
            <a:spAutoFit/>
          </a:bodyPr>
          <a:p>
            <a:r>
              <a:rPr lang="zh-CN" altLang="en-US" sz="2000" i="1">
                <a:solidFill>
                  <a:schemeClr val="accent2"/>
                </a:solidFill>
                <a:latin typeface="AvantGarde Md BT" panose="020B0602020202020204" charset="0"/>
              </a:rPr>
              <a:t>The French Republic</a:t>
            </a:r>
            <a:endParaRPr lang="zh-CN" altLang="en-US" sz="2000" i="1">
              <a:solidFill>
                <a:schemeClr val="accent2"/>
              </a:solidFill>
              <a:latin typeface="AvantGarde Md BT" panose="020B0602020202020204" charset="0"/>
            </a:endParaRPr>
          </a:p>
          <a:p>
            <a:endParaRPr lang="zh-CN" altLang="en-US" sz="2000" i="1">
              <a:solidFill>
                <a:schemeClr val="accent2"/>
              </a:solidFill>
              <a:latin typeface="AvantGarde Md BT" panose="020B0602020202020204" charset="0"/>
              <a:sym typeface="+mn-ea"/>
            </a:endParaRPr>
          </a:p>
          <a:p>
            <a:r>
              <a:rPr lang="zh-CN" altLang="en-US" sz="2000" i="1">
                <a:solidFill>
                  <a:schemeClr val="tx1"/>
                </a:solidFill>
                <a:latin typeface="AvantGarde Md BT" panose="020B0602020202020204" charset="0"/>
                <a:sym typeface="+mn-ea"/>
              </a:rPr>
              <a:t>Area: </a:t>
            </a:r>
            <a:r>
              <a:rPr lang="zh-CN" altLang="en-US" sz="2000" i="1">
                <a:solidFill>
                  <a:schemeClr val="accent2"/>
                </a:solidFill>
                <a:latin typeface="AvantGarde Md BT" panose="020B0602020202020204" charset="0"/>
                <a:sym typeface="+mn-ea"/>
              </a:rPr>
              <a:t>   </a:t>
            </a:r>
            <a:r>
              <a:rPr lang="zh-CN" altLang="en-US" sz="2000" i="1">
                <a:solidFill>
                  <a:schemeClr val="bg1">
                    <a:lumMod val="85000"/>
                  </a:schemeClr>
                </a:solidFill>
                <a:latin typeface="AvantGarde Md BT" panose="020B0602020202020204" charset="0"/>
                <a:sym typeface="+mn-ea"/>
              </a:rPr>
              <a:t>                       </a:t>
            </a:r>
            <a:r>
              <a:rPr lang="zh-CN" altLang="en-US" sz="2000" i="1">
                <a:solidFill>
                  <a:schemeClr val="accent2"/>
                </a:solidFill>
                <a:latin typeface="AvantGarde Md BT" panose="020B0602020202020204" charset="0"/>
                <a:sym typeface="+mn-ea"/>
              </a:rPr>
              <a:t>672</a:t>
            </a:r>
            <a:r>
              <a:rPr lang="en-US" altLang="zh-CN" sz="2000" i="1">
                <a:solidFill>
                  <a:schemeClr val="accent2"/>
                </a:solidFill>
                <a:latin typeface="AvantGarde Md BT" panose="020B0602020202020204" charset="0"/>
                <a:sym typeface="+mn-ea"/>
              </a:rPr>
              <a:t>,</a:t>
            </a:r>
            <a:r>
              <a:rPr lang="zh-CN" altLang="en-US" sz="2000" i="1">
                <a:solidFill>
                  <a:schemeClr val="accent2"/>
                </a:solidFill>
                <a:latin typeface="AvantGarde Md BT" panose="020B0602020202020204" charset="0"/>
                <a:sym typeface="+mn-ea"/>
              </a:rPr>
              <a:t>834 km</a:t>
            </a:r>
            <a:r>
              <a:rPr lang="zh-CN" altLang="en-US" sz="2000" i="1" baseline="30000">
                <a:solidFill>
                  <a:schemeClr val="accent2"/>
                </a:solidFill>
                <a:latin typeface="AvantGarde Md BT" panose="020B0602020202020204" charset="0"/>
                <a:sym typeface="+mn-ea"/>
              </a:rPr>
              <a:t>2</a:t>
            </a:r>
            <a:endParaRPr lang="zh-CN" altLang="en-US" sz="2000" i="1" baseline="30000">
              <a:solidFill>
                <a:schemeClr val="accent2"/>
              </a:solidFill>
              <a:latin typeface="AvantGarde Md BT" panose="020B0602020202020204" charset="0"/>
              <a:sym typeface="+mn-ea"/>
            </a:endParaRPr>
          </a:p>
          <a:p>
            <a:r>
              <a:rPr lang="zh-CN" altLang="en-US" sz="2000" i="1">
                <a:solidFill>
                  <a:schemeClr val="tx1"/>
                </a:solidFill>
                <a:latin typeface="AvantGarde Md BT" panose="020B0602020202020204" charset="0"/>
                <a:sym typeface="+mn-ea"/>
              </a:rPr>
              <a:t>GDP:    </a:t>
            </a:r>
            <a:r>
              <a:rPr lang="zh-CN" altLang="en-US" sz="2000" i="1">
                <a:solidFill>
                  <a:schemeClr val="accent2"/>
                </a:solidFill>
                <a:latin typeface="AvantGarde Md BT" panose="020B0602020202020204" charset="0"/>
                <a:sym typeface="+mn-ea"/>
              </a:rPr>
              <a:t>  </a:t>
            </a:r>
            <a:r>
              <a:rPr lang="zh-CN" altLang="en-US" sz="2000" i="1">
                <a:solidFill>
                  <a:schemeClr val="bg1">
                    <a:lumMod val="85000"/>
                  </a:schemeClr>
                </a:solidFill>
                <a:latin typeface="AvantGarde Md BT" panose="020B0602020202020204" charset="0"/>
                <a:sym typeface="+mn-ea"/>
              </a:rPr>
              <a:t>                </a:t>
            </a:r>
            <a:r>
              <a:rPr lang="zh-CN" altLang="en-US" sz="2000" i="1">
                <a:solidFill>
                  <a:schemeClr val="accent2"/>
                </a:solidFill>
                <a:latin typeface="AvantGarde Md BT" panose="020B0602020202020204" charset="0"/>
                <a:sym typeface="+mn-ea"/>
              </a:rPr>
              <a:t>$2465.45 billion</a:t>
            </a:r>
            <a:endParaRPr lang="zh-CN" altLang="en-US" sz="2000" i="1">
              <a:solidFill>
                <a:schemeClr val="accent2"/>
              </a:solidFill>
              <a:latin typeface="AvantGarde Md BT" panose="020B0602020202020204" charset="0"/>
              <a:sym typeface="+mn-ea"/>
            </a:endParaRPr>
          </a:p>
          <a:p>
            <a:r>
              <a:rPr lang="zh-CN" altLang="en-US" sz="2000" i="1">
                <a:solidFill>
                  <a:schemeClr val="tx1"/>
                </a:solidFill>
                <a:latin typeface="AvantGarde Md BT" panose="020B0602020202020204" charset="0"/>
                <a:sym typeface="+mn-ea"/>
              </a:rPr>
              <a:t>GDP per capita:  </a:t>
            </a:r>
            <a:r>
              <a:rPr lang="zh-CN" altLang="en-US" sz="2000" i="1">
                <a:solidFill>
                  <a:schemeClr val="accent2"/>
                </a:solidFill>
                <a:latin typeface="AvantGarde Md BT" panose="020B0602020202020204" charset="0"/>
                <a:sym typeface="+mn-ea"/>
              </a:rPr>
              <a:t>  </a:t>
            </a:r>
            <a:r>
              <a:rPr lang="zh-CN" altLang="en-US" sz="2000" i="1">
                <a:solidFill>
                  <a:schemeClr val="bg1">
                    <a:lumMod val="85000"/>
                  </a:schemeClr>
                </a:solidFill>
                <a:latin typeface="AvantGarde Md BT" panose="020B0602020202020204" charset="0"/>
                <a:sym typeface="+mn-ea"/>
              </a:rPr>
              <a:t>            </a:t>
            </a:r>
            <a:r>
              <a:rPr lang="zh-CN" altLang="en-US" sz="2000" i="1">
                <a:solidFill>
                  <a:schemeClr val="accent2"/>
                </a:solidFill>
                <a:latin typeface="AvantGarde Md BT" panose="020B0602020202020204" charset="0"/>
                <a:sym typeface="+mn-ea"/>
              </a:rPr>
              <a:t>$36</a:t>
            </a:r>
            <a:r>
              <a:rPr lang="en-US" altLang="zh-CN" sz="2000" i="1">
                <a:solidFill>
                  <a:schemeClr val="accent2"/>
                </a:solidFill>
                <a:latin typeface="AvantGarde Md BT" panose="020B0602020202020204" charset="0"/>
                <a:sym typeface="+mn-ea"/>
              </a:rPr>
              <a:t>,</a:t>
            </a:r>
            <a:r>
              <a:rPr lang="zh-CN" altLang="en-US" sz="2000" i="1">
                <a:solidFill>
                  <a:schemeClr val="accent2"/>
                </a:solidFill>
                <a:latin typeface="AvantGarde Md BT" panose="020B0602020202020204" charset="0"/>
                <a:sym typeface="+mn-ea"/>
              </a:rPr>
              <a:t>855</a:t>
            </a:r>
            <a:endParaRPr lang="zh-CN" altLang="en-US" sz="2000" i="1">
              <a:solidFill>
                <a:schemeClr val="accent2"/>
              </a:solidFill>
              <a:latin typeface="AvantGarde Md BT" panose="020B0602020202020204" charset="0"/>
              <a:sym typeface="+mn-ea"/>
            </a:endParaRPr>
          </a:p>
          <a:p>
            <a:r>
              <a:rPr lang="zh-CN" altLang="en-US" sz="2000" i="1">
                <a:solidFill>
                  <a:schemeClr val="tx1"/>
                </a:solidFill>
                <a:latin typeface="AvantGarde Md BT" panose="020B0602020202020204" charset="0"/>
                <a:sym typeface="+mn-ea"/>
              </a:rPr>
              <a:t>Population 2016:  </a:t>
            </a:r>
            <a:r>
              <a:rPr lang="zh-CN" altLang="en-US" sz="2000" i="1">
                <a:solidFill>
                  <a:schemeClr val="bg1">
                    <a:lumMod val="85000"/>
                  </a:schemeClr>
                </a:solidFill>
                <a:latin typeface="AvantGarde Md BT" panose="020B0602020202020204" charset="0"/>
                <a:sym typeface="+mn-ea"/>
              </a:rPr>
              <a:t>      </a:t>
            </a:r>
            <a:r>
              <a:rPr lang="zh-CN" altLang="en-US" sz="2000" i="1">
                <a:solidFill>
                  <a:schemeClr val="accent2"/>
                </a:solidFill>
                <a:latin typeface="AvantGarde Md BT" panose="020B0602020202020204" charset="0"/>
                <a:sym typeface="+mn-ea"/>
              </a:rPr>
              <a:t>66.90 million</a:t>
            </a:r>
            <a:endParaRPr lang="zh-CN" altLang="en-US" sz="2000" i="1">
              <a:solidFill>
                <a:schemeClr val="accent2"/>
              </a:solidFill>
              <a:latin typeface="AvantGarde Md BT" panose="020B0602020202020204" charset="0"/>
              <a:sym typeface="+mn-ea"/>
            </a:endParaRPr>
          </a:p>
          <a:p>
            <a:r>
              <a:rPr lang="zh-CN" altLang="en-US" sz="2000" i="1">
                <a:solidFill>
                  <a:schemeClr val="tx1"/>
                </a:solidFill>
                <a:latin typeface="AvantGarde Md BT" panose="020B0602020202020204" charset="0"/>
                <a:sym typeface="+mn-ea"/>
              </a:rPr>
              <a:t>Average inflation 2016:  </a:t>
            </a:r>
            <a:r>
              <a:rPr lang="zh-CN" altLang="en-US" sz="2000" i="1">
                <a:solidFill>
                  <a:schemeClr val="bg1">
                    <a:lumMod val="85000"/>
                  </a:schemeClr>
                </a:solidFill>
                <a:latin typeface="AvantGarde Md BT" panose="020B0602020202020204" charset="0"/>
                <a:sym typeface="+mn-ea"/>
              </a:rPr>
              <a:t>   </a:t>
            </a:r>
            <a:r>
              <a:rPr lang="zh-CN" altLang="en-US" sz="2000" i="1">
                <a:solidFill>
                  <a:schemeClr val="accent2"/>
                </a:solidFill>
                <a:latin typeface="AvantGarde Md BT" panose="020B0602020202020204" charset="0"/>
                <a:sym typeface="+mn-ea"/>
              </a:rPr>
              <a:t>  0.18 %</a:t>
            </a:r>
            <a:endParaRPr lang="zh-CN" altLang="en-US" sz="2000" i="1">
              <a:solidFill>
                <a:schemeClr val="accent2"/>
              </a:solidFill>
              <a:latin typeface="AvantGarde Md BT" panose="020B0602020202020204" charset="0"/>
              <a:sym typeface="+mn-ea"/>
            </a:endParaRPr>
          </a:p>
          <a:p>
            <a:endParaRPr lang="zh-CN" altLang="en-US" sz="2000" i="1">
              <a:solidFill>
                <a:schemeClr val="bg1">
                  <a:lumMod val="85000"/>
                </a:schemeClr>
              </a:solidFill>
              <a:latin typeface="AvantGarde Md BT" panose="020B0602020202020204" charset="0"/>
            </a:endParaRPr>
          </a:p>
        </p:txBody>
      </p:sp>
      <p:pic>
        <p:nvPicPr>
          <p:cNvPr id="10" name="图片 9" descr="2"/>
          <p:cNvPicPr>
            <a:picLocks noChangeAspect="1"/>
          </p:cNvPicPr>
          <p:nvPr/>
        </p:nvPicPr>
        <p:blipFill>
          <a:blip r:embed="rId2"/>
          <a:stretch>
            <a:fillRect/>
          </a:stretch>
        </p:blipFill>
        <p:spPr>
          <a:xfrm>
            <a:off x="673100" y="1353185"/>
            <a:ext cx="3733165" cy="437578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pic>
        <p:nvPicPr>
          <p:cNvPr id="4" name="图片 1" descr="C:\Users\Xin\Desktop\DIY市场调查\背景1.jpg背景1"/>
          <p:cNvPicPr>
            <a:picLocks noChangeAspect="1"/>
          </p:cNvPicPr>
          <p:nvPr/>
        </p:nvPicPr>
        <p:blipFill>
          <a:blip r:embed="rId1"/>
          <a:srcRect/>
          <a:stretch>
            <a:fillRect/>
          </a:stretch>
        </p:blipFill>
        <p:spPr>
          <a:xfrm>
            <a:off x="1588" y="3493"/>
            <a:ext cx="9140825" cy="6851015"/>
          </a:xfrm>
          <a:prstGeom prst="rect">
            <a:avLst/>
          </a:prstGeom>
          <a:noFill/>
          <a:ln w="9525">
            <a:noFill/>
          </a:ln>
        </p:spPr>
      </p:pic>
      <p:sp>
        <p:nvSpPr>
          <p:cNvPr id="5" name="文本框 4"/>
          <p:cNvSpPr txBox="1"/>
          <p:nvPr/>
        </p:nvSpPr>
        <p:spPr>
          <a:xfrm>
            <a:off x="259715" y="3419475"/>
            <a:ext cx="8453755" cy="1476375"/>
          </a:xfrm>
          <a:prstGeom prst="rect">
            <a:avLst/>
          </a:prstGeom>
          <a:noFill/>
        </p:spPr>
        <p:txBody>
          <a:bodyPr wrap="square" rtlCol="0">
            <a:spAutoFit/>
          </a:bodyPr>
          <a:p>
            <a:pPr marL="285750" indent="-285750">
              <a:buFont typeface="Arial" panose="020B0604020202020204" pitchFamily="34" charset="0"/>
              <a:buChar char="•"/>
            </a:pPr>
            <a:endParaRPr lang="zh-CN" altLang="en-US" b="1" i="1">
              <a:solidFill>
                <a:schemeClr val="accent2"/>
              </a:solidFill>
              <a:latin typeface="AvantGarde Md BT" panose="020B0602020202020204" charset="0"/>
              <a:sym typeface="+mn-ea"/>
            </a:endParaRPr>
          </a:p>
          <a:p>
            <a:pPr indent="0">
              <a:buFont typeface="Arial" panose="020B0604020202020204" pitchFamily="34" charset="0"/>
              <a:buNone/>
            </a:pPr>
            <a:r>
              <a:rPr lang="zh-CN" altLang="en-US" i="1">
                <a:solidFill>
                  <a:schemeClr val="accent2"/>
                </a:solidFill>
                <a:latin typeface="AvantGarde Md BT" panose="020B0602020202020204" charset="0"/>
                <a:sym typeface="+mn-ea"/>
              </a:rPr>
              <a:t>COLORAID </a:t>
            </a:r>
            <a:endParaRPr lang="zh-CN" altLang="en-US" i="1">
              <a:solidFill>
                <a:schemeClr val="accent2"/>
              </a:solidFill>
              <a:latin typeface="AvantGarde Md BT" panose="020B0602020202020204" charset="0"/>
              <a:sym typeface="+mn-ea"/>
            </a:endParaRPr>
          </a:p>
          <a:p>
            <a:r>
              <a:rPr lang="zh-CN" altLang="en-US" i="1">
                <a:solidFill>
                  <a:schemeClr val="tx1"/>
                </a:solidFill>
                <a:latin typeface="AvantGarde Md BT" panose="020B0602020202020204" charset="0"/>
                <a:sym typeface="+mn-ea"/>
              </a:rPr>
              <a:t>COLORAID is an original and powerful brand in the world of industrial painting, by its direct involvement in the rigorous and global control of your paint job.                                                    </a:t>
            </a:r>
            <a:r>
              <a:rPr lang="en-US" altLang="zh-CN" i="1">
                <a:solidFill>
                  <a:schemeClr val="tx1"/>
                </a:solidFill>
                <a:latin typeface="AvantGarde Md BT" panose="020B0602020202020204" charset="0"/>
                <a:sym typeface="+mn-ea"/>
              </a:rPr>
              <a:t>www.</a:t>
            </a:r>
            <a:r>
              <a:rPr lang="zh-CN" altLang="en-US" i="1">
                <a:solidFill>
                  <a:schemeClr val="tx1"/>
                </a:solidFill>
                <a:latin typeface="AvantGarde Md BT" panose="020B0602020202020204" charset="0"/>
                <a:sym typeface="+mn-ea"/>
              </a:rPr>
              <a:t>coloraid.fr</a:t>
            </a:r>
            <a:endParaRPr lang="zh-CN" altLang="en-US" i="1">
              <a:solidFill>
                <a:schemeClr val="tx1"/>
              </a:solidFill>
              <a:latin typeface="AvantGarde Md BT" panose="020B0602020202020204" charset="0"/>
              <a:sym typeface="+mn-ea"/>
            </a:endParaRPr>
          </a:p>
        </p:txBody>
      </p:sp>
      <p:pic>
        <p:nvPicPr>
          <p:cNvPr id="6" name="图片 5"/>
          <p:cNvPicPr>
            <a:picLocks noChangeAspect="1"/>
          </p:cNvPicPr>
          <p:nvPr/>
        </p:nvPicPr>
        <p:blipFill>
          <a:blip r:embed="rId2"/>
          <a:stretch>
            <a:fillRect/>
          </a:stretch>
        </p:blipFill>
        <p:spPr>
          <a:xfrm>
            <a:off x="350520" y="5088255"/>
            <a:ext cx="2875280" cy="1276350"/>
          </a:xfrm>
          <a:prstGeom prst="rect">
            <a:avLst/>
          </a:prstGeom>
        </p:spPr>
      </p:pic>
      <p:sp>
        <p:nvSpPr>
          <p:cNvPr id="9" name="文本框 8"/>
          <p:cNvSpPr txBox="1"/>
          <p:nvPr/>
        </p:nvSpPr>
        <p:spPr>
          <a:xfrm>
            <a:off x="259715" y="661035"/>
            <a:ext cx="8851900" cy="1753235"/>
          </a:xfrm>
          <a:prstGeom prst="rect">
            <a:avLst/>
          </a:prstGeom>
          <a:noFill/>
        </p:spPr>
        <p:txBody>
          <a:bodyPr wrap="square" rtlCol="0">
            <a:spAutoFit/>
          </a:bodyPr>
          <a:p>
            <a:pPr indent="0">
              <a:buFont typeface="Arial" panose="020B0604020202020204" pitchFamily="34" charset="0"/>
              <a:buNone/>
            </a:pPr>
            <a:r>
              <a:rPr lang="zh-CN" altLang="en-US" i="1">
                <a:solidFill>
                  <a:schemeClr val="accent2"/>
                </a:solidFill>
                <a:latin typeface="AvantGarde Md BT" panose="020B0602020202020204" charset="0"/>
                <a:sym typeface="+mn-ea"/>
              </a:rPr>
              <a:t>Monopol SAS </a:t>
            </a:r>
            <a:endParaRPr lang="zh-CN" altLang="en-US" i="1">
              <a:solidFill>
                <a:schemeClr val="accent2"/>
              </a:solidFill>
              <a:latin typeface="AvantGarde Md BT" panose="020B0602020202020204" charset="0"/>
              <a:sym typeface="+mn-ea"/>
            </a:endParaRPr>
          </a:p>
          <a:p>
            <a:pPr marL="285750" indent="-285750" algn="l"/>
            <a:r>
              <a:rPr lang="zh-CN" altLang="en-US" i="1">
                <a:solidFill>
                  <a:schemeClr val="tx1"/>
                </a:solidFill>
                <a:latin typeface="AvantGarde Md BT" panose="020B0602020202020204" charset="0"/>
                <a:sym typeface="+mn-ea"/>
              </a:rPr>
              <a:t>For more than 70 years, MONOPOL, French company belonging to UNIVERSAL Holding, </a:t>
            </a:r>
            <a:endParaRPr lang="zh-CN" altLang="en-US" i="1">
              <a:solidFill>
                <a:schemeClr val="tx1"/>
              </a:solidFill>
              <a:latin typeface="AvantGarde Md BT" panose="020B0602020202020204" charset="0"/>
              <a:sym typeface="+mn-ea"/>
            </a:endParaRPr>
          </a:p>
          <a:p>
            <a:pPr marL="285750" indent="-285750" algn="l"/>
            <a:r>
              <a:rPr lang="zh-CN" altLang="en-US" i="1">
                <a:solidFill>
                  <a:schemeClr val="tx1"/>
                </a:solidFill>
                <a:latin typeface="AvantGarde Md BT" panose="020B0602020202020204" charset="0"/>
                <a:sym typeface="+mn-ea"/>
              </a:rPr>
              <a:t>did not stop growing to take place in the very first rank of the industrial paints manufacturers.                                            </a:t>
            </a:r>
            <a:endParaRPr lang="zh-CN" altLang="en-US" i="1">
              <a:solidFill>
                <a:schemeClr val="tx1"/>
              </a:solidFill>
              <a:latin typeface="AvantGarde Md BT" panose="020B0602020202020204" charset="0"/>
              <a:sym typeface="+mn-ea"/>
            </a:endParaRPr>
          </a:p>
          <a:p>
            <a:pPr indent="0">
              <a:buFont typeface="Arial" panose="020B0604020202020204" pitchFamily="34" charset="0"/>
              <a:buNone/>
            </a:pPr>
            <a:r>
              <a:rPr lang="zh-CN" altLang="en-US" i="1">
                <a:solidFill>
                  <a:schemeClr val="tx1"/>
                </a:solidFill>
                <a:latin typeface="AvantGarde Md BT" panose="020B0602020202020204" charset="0"/>
                <a:sym typeface="+mn-ea"/>
              </a:rPr>
              <a:t>www.monopol-sa.com</a:t>
            </a:r>
            <a:endParaRPr lang="zh-CN" altLang="en-US" i="1">
              <a:solidFill>
                <a:schemeClr val="tx1"/>
              </a:solidFill>
              <a:latin typeface="AvantGarde Md BT" panose="020B0602020202020204" charset="0"/>
              <a:sym typeface="+mn-ea"/>
            </a:endParaRPr>
          </a:p>
        </p:txBody>
      </p:sp>
      <p:pic>
        <p:nvPicPr>
          <p:cNvPr id="11" name="图片 10"/>
          <p:cNvPicPr>
            <a:picLocks noChangeAspect="1"/>
          </p:cNvPicPr>
          <p:nvPr/>
        </p:nvPicPr>
        <p:blipFill>
          <a:blip r:embed="rId3"/>
          <a:stretch>
            <a:fillRect/>
          </a:stretch>
        </p:blipFill>
        <p:spPr>
          <a:xfrm>
            <a:off x="349885" y="2414270"/>
            <a:ext cx="2875915" cy="100520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pic>
        <p:nvPicPr>
          <p:cNvPr id="4" name="图片 1" descr="C:\Users\Xin\Desktop\DIY市场调查\背景1.jpg背景1"/>
          <p:cNvPicPr>
            <a:picLocks noChangeAspect="1"/>
          </p:cNvPicPr>
          <p:nvPr/>
        </p:nvPicPr>
        <p:blipFill>
          <a:blip r:embed="rId1"/>
          <a:srcRect/>
          <a:stretch>
            <a:fillRect/>
          </a:stretch>
        </p:blipFill>
        <p:spPr>
          <a:xfrm>
            <a:off x="-317" y="3493"/>
            <a:ext cx="9140825" cy="6851015"/>
          </a:xfrm>
          <a:prstGeom prst="rect">
            <a:avLst/>
          </a:prstGeom>
          <a:noFill/>
          <a:ln w="9525">
            <a:noFill/>
          </a:ln>
        </p:spPr>
      </p:pic>
      <p:sp>
        <p:nvSpPr>
          <p:cNvPr id="5" name="文本框 4"/>
          <p:cNvSpPr txBox="1"/>
          <p:nvPr/>
        </p:nvSpPr>
        <p:spPr>
          <a:xfrm>
            <a:off x="244475" y="872490"/>
            <a:ext cx="8818245" cy="4246245"/>
          </a:xfrm>
          <a:prstGeom prst="rect">
            <a:avLst/>
          </a:prstGeom>
          <a:noFill/>
        </p:spPr>
        <p:txBody>
          <a:bodyPr wrap="square" rtlCol="0" anchor="t">
            <a:spAutoFit/>
          </a:bodyPr>
          <a:p>
            <a:pPr indent="0">
              <a:buFont typeface="Arial" panose="020B0604020202020204" pitchFamily="34" charset="0"/>
              <a:buNone/>
            </a:pPr>
            <a:r>
              <a:rPr lang="zh-CN" altLang="en-US" i="1">
                <a:solidFill>
                  <a:schemeClr val="accent2"/>
                </a:solidFill>
                <a:latin typeface="AvantGarde Md BT" panose="020B0602020202020204" charset="0"/>
                <a:sym typeface="+mn-ea"/>
              </a:rPr>
              <a:t>FRANCEMATOS - BEKAMENT FRANCE </a:t>
            </a:r>
            <a:r>
              <a:rPr lang="en-US" altLang="zh-CN" i="1">
                <a:solidFill>
                  <a:schemeClr val="accent2"/>
                </a:solidFill>
                <a:latin typeface="AvantGarde Md BT" panose="020B0602020202020204" charset="0"/>
                <a:sym typeface="+mn-ea"/>
              </a:rPr>
              <a:t>(Online and Offline)</a:t>
            </a:r>
            <a:endParaRPr lang="en-US" altLang="zh-CN" i="1">
              <a:solidFill>
                <a:schemeClr val="accent2"/>
              </a:solidFill>
              <a:latin typeface="AvantGarde Md BT" panose="020B0602020202020204" charset="0"/>
              <a:sym typeface="+mn-ea"/>
            </a:endParaRPr>
          </a:p>
          <a:p>
            <a:r>
              <a:rPr lang="zh-CN" altLang="en-US" i="1">
                <a:solidFill>
                  <a:schemeClr val="tx1"/>
                </a:solidFill>
                <a:latin typeface="AvantGarde Md BT" panose="020B0602020202020204" charset="0"/>
                <a:sym typeface="+mn-ea"/>
              </a:rPr>
              <a:t>Francematos - Wholesaler of building and renovation materials, exclusive dealer of the "Bekament" brand on the French market.</a:t>
            </a:r>
            <a:endParaRPr lang="zh-CN" altLang="en-US" i="1">
              <a:solidFill>
                <a:schemeClr val="tx1"/>
              </a:solidFill>
              <a:latin typeface="AvantGarde Md BT" panose="020B0602020202020204" charset="0"/>
              <a:sym typeface="+mn-ea"/>
            </a:endParaRPr>
          </a:p>
          <a:p>
            <a:r>
              <a:rPr lang="en-US" altLang="zh-CN" i="1">
                <a:solidFill>
                  <a:schemeClr val="tx1"/>
                </a:solidFill>
                <a:latin typeface="AvantGarde Md BT" panose="020B0602020202020204" charset="0"/>
                <a:sym typeface="+mn-ea"/>
              </a:rPr>
              <a:t>www.</a:t>
            </a:r>
            <a:r>
              <a:rPr lang="zh-CN" altLang="en-US" i="1">
                <a:solidFill>
                  <a:schemeClr val="tx1"/>
                </a:solidFill>
                <a:latin typeface="AvantGarde Md BT" panose="020B0602020202020204" charset="0"/>
                <a:sym typeface="+mn-ea"/>
              </a:rPr>
              <a:t>francematos.fr</a:t>
            </a:r>
            <a:endParaRPr lang="zh-CN" altLang="en-US" i="1">
              <a:solidFill>
                <a:schemeClr val="tx1"/>
              </a:solidFill>
              <a:latin typeface="AvantGarde Md BT" panose="020B0602020202020204" charset="0"/>
              <a:sym typeface="+mn-ea"/>
            </a:endParaRPr>
          </a:p>
          <a:p>
            <a:endParaRPr lang="zh-CN" altLang="en-US" i="1">
              <a:solidFill>
                <a:schemeClr val="bg1"/>
              </a:solidFill>
              <a:latin typeface="AvantGarde Md BT" panose="020B0602020202020204" charset="0"/>
              <a:sym typeface="+mn-ea"/>
            </a:endParaRPr>
          </a:p>
          <a:p>
            <a:endParaRPr lang="zh-CN" altLang="en-US" i="1">
              <a:solidFill>
                <a:schemeClr val="bg1"/>
              </a:solidFill>
              <a:latin typeface="AvantGarde Md BT" panose="020B0602020202020204" charset="0"/>
              <a:sym typeface="+mn-ea"/>
            </a:endParaRPr>
          </a:p>
          <a:p>
            <a:endParaRPr lang="zh-CN" altLang="en-US" i="1">
              <a:solidFill>
                <a:schemeClr val="bg1"/>
              </a:solidFill>
              <a:latin typeface="AvantGarde Md BT" panose="020B0602020202020204" charset="0"/>
              <a:sym typeface="+mn-ea"/>
            </a:endParaRPr>
          </a:p>
          <a:p>
            <a:endParaRPr lang="zh-CN" altLang="en-US" i="1">
              <a:solidFill>
                <a:schemeClr val="bg1"/>
              </a:solidFill>
              <a:latin typeface="AvantGarde Md BT" panose="020B0602020202020204" charset="0"/>
              <a:sym typeface="+mn-ea"/>
            </a:endParaRPr>
          </a:p>
          <a:p>
            <a:pPr marL="285750" indent="-285750">
              <a:buFont typeface="Arial" panose="020B0604020202020204" pitchFamily="34" charset="0"/>
              <a:buChar char="•"/>
            </a:pPr>
            <a:endParaRPr lang="zh-CN" altLang="en-US" b="1" i="1">
              <a:solidFill>
                <a:schemeClr val="bg1"/>
              </a:solidFill>
              <a:latin typeface="AvantGarde Md BT" panose="020B0602020202020204" charset="0"/>
              <a:sym typeface="+mn-ea"/>
            </a:endParaRPr>
          </a:p>
          <a:p>
            <a:pPr marL="285750" indent="-285750">
              <a:buFont typeface="Arial" panose="020B0604020202020204" pitchFamily="34" charset="0"/>
              <a:buChar char="•"/>
            </a:pPr>
            <a:endParaRPr lang="zh-CN" altLang="en-US" b="1" i="1">
              <a:solidFill>
                <a:schemeClr val="bg1"/>
              </a:solidFill>
              <a:latin typeface="AvantGarde Md BT" panose="020B0602020202020204" charset="0"/>
              <a:sym typeface="+mn-ea"/>
            </a:endParaRPr>
          </a:p>
          <a:p>
            <a:pPr indent="0">
              <a:buFont typeface="Arial" panose="020B0604020202020204" pitchFamily="34" charset="0"/>
              <a:buNone/>
            </a:pPr>
            <a:r>
              <a:rPr lang="zh-CN" altLang="en-US" i="1">
                <a:solidFill>
                  <a:schemeClr val="accent2"/>
                </a:solidFill>
                <a:latin typeface="AvantGarde Md BT" panose="020B0602020202020204" charset="0"/>
                <a:sym typeface="+mn-ea"/>
              </a:rPr>
              <a:t>GRUPP SAS </a:t>
            </a:r>
            <a:r>
              <a:rPr lang="en-US" altLang="zh-CN" i="1">
                <a:solidFill>
                  <a:schemeClr val="accent2"/>
                </a:solidFill>
                <a:latin typeface="AvantGarde Md BT" panose="020B0602020202020204" charset="0"/>
                <a:sym typeface="+mn-ea"/>
              </a:rPr>
              <a:t>(Online store)</a:t>
            </a:r>
            <a:endParaRPr lang="en-US" altLang="zh-CN" i="1">
              <a:solidFill>
                <a:schemeClr val="accent2"/>
              </a:solidFill>
              <a:latin typeface="AvantGarde Md BT" panose="020B0602020202020204" charset="0"/>
              <a:sym typeface="+mn-ea"/>
            </a:endParaRPr>
          </a:p>
          <a:p>
            <a:pPr indent="0">
              <a:buFont typeface="Arial" panose="020B0604020202020204" pitchFamily="34" charset="0"/>
              <a:buNone/>
            </a:pPr>
            <a:r>
              <a:rPr lang="zh-CN" altLang="en-US" i="1">
                <a:solidFill>
                  <a:schemeClr val="tx1"/>
                </a:solidFill>
                <a:latin typeface="AvantGarde Md BT" panose="020B0602020202020204" charset="0"/>
                <a:sym typeface="+mn-ea"/>
              </a:rPr>
              <a:t>www.peinture-grupp.fr</a:t>
            </a:r>
            <a:endParaRPr lang="zh-CN" altLang="en-US" i="1">
              <a:solidFill>
                <a:schemeClr val="tx1"/>
              </a:solidFill>
              <a:latin typeface="AvantGarde Md BT" panose="020B0602020202020204" charset="0"/>
              <a:sym typeface="+mn-ea"/>
            </a:endParaRPr>
          </a:p>
          <a:p>
            <a:endParaRPr lang="zh-CN" altLang="en-US" i="1">
              <a:solidFill>
                <a:schemeClr val="accent2"/>
              </a:solidFill>
              <a:latin typeface="AvantGarde Md BT" panose="020B0602020202020204" charset="0"/>
              <a:sym typeface="+mn-ea"/>
            </a:endParaRPr>
          </a:p>
          <a:p>
            <a:endParaRPr lang="zh-CN" altLang="en-US" i="1">
              <a:solidFill>
                <a:schemeClr val="accent2"/>
              </a:solidFill>
              <a:latin typeface="AvantGarde Md BT" panose="020B0602020202020204" charset="0"/>
            </a:endParaRPr>
          </a:p>
          <a:p>
            <a:endParaRPr lang="zh-CN" altLang="en-US" i="1">
              <a:latin typeface="AvantGarde Md BT" panose="020B0602020202020204" charset="0"/>
            </a:endParaRPr>
          </a:p>
        </p:txBody>
      </p:sp>
      <p:pic>
        <p:nvPicPr>
          <p:cNvPr id="6" name="图片 5"/>
          <p:cNvPicPr>
            <a:picLocks noChangeAspect="1"/>
          </p:cNvPicPr>
          <p:nvPr/>
        </p:nvPicPr>
        <p:blipFill>
          <a:blip r:embed="rId2"/>
          <a:stretch>
            <a:fillRect/>
          </a:stretch>
        </p:blipFill>
        <p:spPr>
          <a:xfrm>
            <a:off x="354330" y="2162810"/>
            <a:ext cx="3463290" cy="1253490"/>
          </a:xfrm>
          <a:prstGeom prst="rect">
            <a:avLst/>
          </a:prstGeom>
        </p:spPr>
      </p:pic>
      <p:pic>
        <p:nvPicPr>
          <p:cNvPr id="7" name="图片 6" descr="societegrupp"/>
          <p:cNvPicPr>
            <a:picLocks noChangeAspect="1"/>
          </p:cNvPicPr>
          <p:nvPr/>
        </p:nvPicPr>
        <p:blipFill>
          <a:blip r:embed="rId3"/>
          <a:stretch>
            <a:fillRect/>
          </a:stretch>
        </p:blipFill>
        <p:spPr>
          <a:xfrm>
            <a:off x="354330" y="4473575"/>
            <a:ext cx="3462655" cy="184785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pic>
        <p:nvPicPr>
          <p:cNvPr id="4" name="图片 1" descr="C:\Users\Xin\Desktop\DIY市场调查\背景1.jpg背景1"/>
          <p:cNvPicPr>
            <a:picLocks noChangeAspect="1"/>
          </p:cNvPicPr>
          <p:nvPr/>
        </p:nvPicPr>
        <p:blipFill>
          <a:blip r:embed="rId1"/>
          <a:srcRect/>
          <a:stretch>
            <a:fillRect/>
          </a:stretch>
        </p:blipFill>
        <p:spPr>
          <a:xfrm>
            <a:off x="-317" y="3493"/>
            <a:ext cx="9140825" cy="6851015"/>
          </a:xfrm>
          <a:prstGeom prst="rect">
            <a:avLst/>
          </a:prstGeom>
          <a:noFill/>
          <a:ln w="9525">
            <a:noFill/>
          </a:ln>
        </p:spPr>
      </p:pic>
      <p:sp>
        <p:nvSpPr>
          <p:cNvPr id="5" name="文本框 4"/>
          <p:cNvSpPr txBox="1"/>
          <p:nvPr/>
        </p:nvSpPr>
        <p:spPr>
          <a:xfrm>
            <a:off x="2150745" y="876935"/>
            <a:ext cx="5596255" cy="460375"/>
          </a:xfrm>
          <a:prstGeom prst="rect">
            <a:avLst/>
          </a:prstGeom>
          <a:noFill/>
        </p:spPr>
        <p:txBody>
          <a:bodyPr wrap="square" rtlCol="0">
            <a:spAutoFit/>
          </a:bodyPr>
          <a:p>
            <a:r>
              <a:rPr lang="en-US" altLang="zh-CN" sz="2400">
                <a:solidFill>
                  <a:schemeClr val="tx1"/>
                </a:solidFill>
                <a:latin typeface="Aachen BT" panose="02040806020206050204" charset="0"/>
                <a:ea typeface="宋体" panose="02010600030101010101" pitchFamily="2" charset="-122"/>
                <a:sym typeface="+mn-ea"/>
              </a:rPr>
              <a:t>VI. Details of painting tools in France</a:t>
            </a:r>
            <a:endParaRPr lang="en-US" altLang="zh-CN" sz="2400">
              <a:solidFill>
                <a:schemeClr val="tx1"/>
              </a:solidFill>
              <a:effectLst/>
              <a:latin typeface="Aachen BT" panose="02040806020206050204" charset="0"/>
              <a:ea typeface="宋体" panose="02010600030101010101" pitchFamily="2" charset="-122"/>
              <a:sym typeface="+mn-ea"/>
            </a:endParaRPr>
          </a:p>
        </p:txBody>
      </p:sp>
      <p:sp>
        <p:nvSpPr>
          <p:cNvPr id="6" name="文本框 5"/>
          <p:cNvSpPr txBox="1"/>
          <p:nvPr/>
        </p:nvSpPr>
        <p:spPr>
          <a:xfrm>
            <a:off x="916305" y="1440180"/>
            <a:ext cx="5467985" cy="1753235"/>
          </a:xfrm>
          <a:prstGeom prst="rect">
            <a:avLst/>
          </a:prstGeom>
          <a:noFill/>
        </p:spPr>
        <p:txBody>
          <a:bodyPr wrap="square" rtlCol="0">
            <a:spAutoFit/>
          </a:bodyPr>
          <a:p>
            <a:r>
              <a:rPr lang="en-US" altLang="zh-CN" i="1">
                <a:solidFill>
                  <a:schemeClr val="accent2"/>
                </a:solidFill>
                <a:latin typeface="AvantGarde Md BT" panose="020B0602020202020204" charset="0"/>
              </a:rPr>
              <a:t>Brush </a:t>
            </a:r>
            <a:endParaRPr lang="en-US" altLang="zh-CN" i="1">
              <a:solidFill>
                <a:schemeClr val="accent2"/>
              </a:solidFill>
              <a:latin typeface="AvantGarde Md BT" panose="020B0602020202020204" charset="0"/>
            </a:endParaRPr>
          </a:p>
          <a:p>
            <a:r>
              <a:rPr lang="en-US" altLang="zh-CN" i="1">
                <a:solidFill>
                  <a:schemeClr val="tx1"/>
                </a:solidFill>
                <a:latin typeface="AvantGarde Md BT" panose="020B0602020202020204" charset="0"/>
              </a:rPr>
              <a:t>Handle</a:t>
            </a:r>
            <a:r>
              <a:rPr lang="zh-CN" altLang="en-US" i="1">
                <a:solidFill>
                  <a:schemeClr val="tx1"/>
                </a:solidFill>
                <a:latin typeface="AvantGarde Md BT" panose="020B0602020202020204" charset="0"/>
              </a:rPr>
              <a:t>：</a:t>
            </a:r>
            <a:r>
              <a:rPr lang="en-US" altLang="zh-CN" i="1">
                <a:solidFill>
                  <a:schemeClr val="tx1"/>
                </a:solidFill>
                <a:latin typeface="AvantGarde Md BT" panose="020B0602020202020204" charset="0"/>
              </a:rPr>
              <a:t>Wooden,soft rubber grip</a:t>
            </a:r>
            <a:endParaRPr lang="en-US" altLang="zh-CN" i="1">
              <a:solidFill>
                <a:schemeClr val="tx1"/>
              </a:solidFill>
              <a:latin typeface="AvantGarde Md BT" panose="020B0602020202020204" charset="0"/>
            </a:endParaRPr>
          </a:p>
          <a:p>
            <a:r>
              <a:rPr lang="en-US" altLang="zh-CN" i="1">
                <a:solidFill>
                  <a:schemeClr val="tx1"/>
                </a:solidFill>
                <a:latin typeface="AvantGarde Md BT" panose="020B0602020202020204" charset="0"/>
              </a:rPr>
              <a:t>Filament</a:t>
            </a:r>
            <a:r>
              <a:rPr lang="zh-CN" altLang="en-US" i="1">
                <a:solidFill>
                  <a:schemeClr val="tx1"/>
                </a:solidFill>
                <a:latin typeface="AvantGarde Md BT" panose="020B0602020202020204" charset="0"/>
              </a:rPr>
              <a:t>：Natural Bristle </a:t>
            </a:r>
            <a:r>
              <a:rPr lang="en-US" altLang="zh-CN" i="1">
                <a:solidFill>
                  <a:schemeClr val="tx1"/>
                </a:solidFill>
                <a:latin typeface="AvantGarde Md BT" panose="020B0602020202020204" charset="0"/>
              </a:rPr>
              <a:t>and Synthetic Fibers mixed</a:t>
            </a:r>
            <a:endParaRPr lang="en-US" altLang="zh-CN" i="1">
              <a:solidFill>
                <a:schemeClr val="tx1"/>
              </a:solidFill>
              <a:latin typeface="AvantGarde Md BT" panose="020B0602020202020204" charset="0"/>
            </a:endParaRPr>
          </a:p>
          <a:p>
            <a:r>
              <a:rPr lang="en-US" altLang="zh-CN" i="1">
                <a:solidFill>
                  <a:schemeClr val="tx1"/>
                </a:solidFill>
                <a:latin typeface="AvantGarde Md BT" panose="020B0602020202020204" charset="0"/>
              </a:rPr>
              <a:t>Size: 20mm 30mm 40mm 50mm 60mm 80mm100mm</a:t>
            </a:r>
            <a:endParaRPr lang="en-US" altLang="zh-CN" i="1">
              <a:solidFill>
                <a:schemeClr val="tx1"/>
              </a:solidFill>
              <a:latin typeface="AvantGarde Md BT" panose="020B0602020202020204" charset="0"/>
            </a:endParaRPr>
          </a:p>
        </p:txBody>
      </p:sp>
      <p:sp>
        <p:nvSpPr>
          <p:cNvPr id="11" name="文本框 10"/>
          <p:cNvSpPr txBox="1"/>
          <p:nvPr/>
        </p:nvSpPr>
        <p:spPr>
          <a:xfrm>
            <a:off x="916305" y="3331210"/>
            <a:ext cx="5151120" cy="2030095"/>
          </a:xfrm>
          <a:prstGeom prst="rect">
            <a:avLst/>
          </a:prstGeom>
          <a:noFill/>
        </p:spPr>
        <p:txBody>
          <a:bodyPr wrap="square" rtlCol="0">
            <a:spAutoFit/>
          </a:bodyPr>
          <a:p>
            <a:r>
              <a:rPr lang="en-US" altLang="zh-CN" i="1">
                <a:solidFill>
                  <a:schemeClr val="accent2"/>
                </a:solidFill>
                <a:latin typeface="AvantGarde Md BT" panose="020B0602020202020204" charset="0"/>
              </a:rPr>
              <a:t>Roller</a:t>
            </a:r>
            <a:endParaRPr lang="en-US" altLang="zh-CN" i="1">
              <a:solidFill>
                <a:schemeClr val="accent2"/>
              </a:solidFill>
              <a:latin typeface="AvantGarde Md BT" panose="020B0602020202020204" charset="0"/>
            </a:endParaRPr>
          </a:p>
          <a:p>
            <a:r>
              <a:rPr lang="en-US" altLang="zh-CN" i="1">
                <a:solidFill>
                  <a:schemeClr val="tx1"/>
                </a:solidFill>
                <a:latin typeface="AvantGarde Md BT" panose="020B0602020202020204" charset="0"/>
              </a:rPr>
              <a:t>Handle: Wooden,soft rubber grip</a:t>
            </a:r>
            <a:endParaRPr lang="en-US" altLang="zh-CN" i="1">
              <a:solidFill>
                <a:schemeClr val="tx1"/>
              </a:solidFill>
              <a:latin typeface="AvantGarde Md BT" panose="020B0602020202020204" charset="0"/>
            </a:endParaRPr>
          </a:p>
          <a:p>
            <a:r>
              <a:rPr lang="en-US" altLang="zh-CN" i="1">
                <a:solidFill>
                  <a:schemeClr val="tx1"/>
                </a:solidFill>
                <a:latin typeface="AvantGarde Md BT" panose="020B0602020202020204" charset="0"/>
              </a:rPr>
              <a:t>Size: 2” 4” 6” 7” 9”</a:t>
            </a:r>
            <a:endParaRPr lang="en-US" altLang="zh-CN" i="1">
              <a:solidFill>
                <a:schemeClr val="tx1"/>
              </a:solidFill>
              <a:latin typeface="AvantGarde Md BT" panose="020B0602020202020204" charset="0"/>
            </a:endParaRPr>
          </a:p>
          <a:p>
            <a:r>
              <a:rPr lang="en-US" altLang="zh-CN" i="1">
                <a:solidFill>
                  <a:schemeClr val="tx1"/>
                </a:solidFill>
                <a:latin typeface="AvantGarde Md BT" panose="020B0602020202020204" charset="0"/>
              </a:rPr>
              <a:t>Nap:12mm</a:t>
            </a:r>
            <a:endParaRPr lang="en-US" altLang="zh-CN" i="1">
              <a:solidFill>
                <a:schemeClr val="tx1"/>
              </a:solidFill>
              <a:latin typeface="AvantGarde Md BT" panose="020B0602020202020204" charset="0"/>
            </a:endParaRPr>
          </a:p>
          <a:p>
            <a:r>
              <a:rPr lang="en-US" altLang="zh-CN" i="1">
                <a:solidFill>
                  <a:schemeClr val="tx1"/>
                </a:solidFill>
                <a:latin typeface="AvantGarde Md BT" panose="020B0602020202020204" charset="0"/>
              </a:rPr>
              <a:t>Core DIA:6mm 8mm</a:t>
            </a:r>
            <a:endParaRPr lang="en-US" altLang="zh-CN" i="1">
              <a:solidFill>
                <a:schemeClr val="tx1"/>
              </a:solidFill>
              <a:latin typeface="AvantGarde Md BT" panose="020B0602020202020204" charset="0"/>
            </a:endParaRPr>
          </a:p>
          <a:p>
            <a:r>
              <a:rPr lang="en-US" altLang="zh-CN" i="1">
                <a:solidFill>
                  <a:schemeClr val="tx1"/>
                </a:solidFill>
                <a:latin typeface="AvantGarde Md BT" panose="020B0602020202020204" charset="0"/>
              </a:rPr>
              <a:t>Cover Fabric: Acylic, Microfiber, Polymide, Polyester</a:t>
            </a:r>
            <a:endParaRPr lang="en-US" altLang="zh-CN" i="1">
              <a:solidFill>
                <a:schemeClr val="tx1"/>
              </a:solidFill>
              <a:latin typeface="AvantGarde Md BT" panose="020B0602020202020204" charset="0"/>
            </a:endParaRPr>
          </a:p>
        </p:txBody>
      </p:sp>
      <p:sp>
        <p:nvSpPr>
          <p:cNvPr id="12" name="文本框 11"/>
          <p:cNvSpPr txBox="1"/>
          <p:nvPr/>
        </p:nvSpPr>
        <p:spPr>
          <a:xfrm>
            <a:off x="916305" y="5576570"/>
            <a:ext cx="2600325" cy="645160"/>
          </a:xfrm>
          <a:prstGeom prst="rect">
            <a:avLst/>
          </a:prstGeom>
          <a:noFill/>
        </p:spPr>
        <p:txBody>
          <a:bodyPr wrap="square" rtlCol="0">
            <a:spAutoFit/>
          </a:bodyPr>
          <a:p>
            <a:r>
              <a:rPr lang="en-US" altLang="zh-CN" i="1">
                <a:solidFill>
                  <a:schemeClr val="accent2"/>
                </a:solidFill>
                <a:latin typeface="AvantGarde Md BT" panose="020B0602020202020204" charset="0"/>
              </a:rPr>
              <a:t>Tray</a:t>
            </a:r>
            <a:endParaRPr lang="en-US" altLang="zh-CN" i="1">
              <a:solidFill>
                <a:schemeClr val="accent2"/>
              </a:solidFill>
              <a:latin typeface="AvantGarde Md BT" panose="020B0602020202020204" charset="0"/>
            </a:endParaRPr>
          </a:p>
          <a:p>
            <a:r>
              <a:rPr lang="en-US" altLang="zh-CN" i="1">
                <a:solidFill>
                  <a:schemeClr val="tx1"/>
                </a:solidFill>
                <a:latin typeface="AvantGarde Md BT" panose="020B0602020202020204" charset="0"/>
              </a:rPr>
              <a:t>Size: 7” 9”   8L 12L</a:t>
            </a:r>
            <a:endParaRPr lang="en-US" altLang="zh-CN" i="1">
              <a:solidFill>
                <a:schemeClr val="tx1"/>
              </a:solidFill>
              <a:latin typeface="AvantGarde Md BT" panose="020B060202020202020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pic>
        <p:nvPicPr>
          <p:cNvPr id="4" name="图片 1" descr="C:\Users\Xin\Desktop\DIY市场调查\背景1.jpg背景1"/>
          <p:cNvPicPr>
            <a:picLocks noChangeAspect="1"/>
          </p:cNvPicPr>
          <p:nvPr/>
        </p:nvPicPr>
        <p:blipFill>
          <a:blip r:embed="rId1"/>
          <a:srcRect/>
          <a:stretch>
            <a:fillRect/>
          </a:stretch>
        </p:blipFill>
        <p:spPr>
          <a:xfrm>
            <a:off x="1588" y="3493"/>
            <a:ext cx="9140825" cy="6851015"/>
          </a:xfrm>
          <a:prstGeom prst="rect">
            <a:avLst/>
          </a:prstGeom>
          <a:noFill/>
          <a:ln w="9525">
            <a:noFill/>
          </a:ln>
        </p:spPr>
      </p:pic>
      <p:sp>
        <p:nvSpPr>
          <p:cNvPr id="8" name="文本框 7"/>
          <p:cNvSpPr txBox="1"/>
          <p:nvPr/>
        </p:nvSpPr>
        <p:spPr>
          <a:xfrm>
            <a:off x="2466975" y="1203960"/>
            <a:ext cx="4206240" cy="922020"/>
          </a:xfrm>
          <a:prstGeom prst="rect">
            <a:avLst/>
          </a:prstGeom>
          <a:noFill/>
        </p:spPr>
        <p:txBody>
          <a:bodyPr wrap="square" rtlCol="0">
            <a:spAutoFit/>
            <a:scene3d>
              <a:camera prst="orthographicFront"/>
              <a:lightRig rig="threePt" dir="t"/>
            </a:scene3d>
          </a:bodyPr>
          <a:p>
            <a:r>
              <a:rPr lang="en-US" altLang="zh-CN" sz="5400" b="1">
                <a:solidFill>
                  <a:schemeClr val="tx1"/>
                </a:solidFill>
                <a:effectLst>
                  <a:outerShdw blurRad="38100" dist="19050" dir="2700000" algn="tl" rotWithShape="0">
                    <a:schemeClr val="dk1">
                      <a:alpha val="40000"/>
                    </a:schemeClr>
                  </a:outerShdw>
                </a:effectLst>
                <a:latin typeface="Aachen BT" panose="02040806020206050204" charset="0"/>
              </a:rPr>
              <a:t>Thank you!</a:t>
            </a:r>
            <a:endParaRPr lang="en-US" altLang="zh-CN" sz="5400" b="1">
              <a:solidFill>
                <a:schemeClr val="tx1"/>
              </a:solidFill>
              <a:effectLst>
                <a:outerShdw blurRad="38100" dist="19050" dir="2700000" algn="tl" rotWithShape="0">
                  <a:schemeClr val="dk1">
                    <a:alpha val="40000"/>
                  </a:schemeClr>
                </a:outerShdw>
              </a:effectLst>
              <a:latin typeface="Aachen BT" panose="02040806020206050204" charset="0"/>
            </a:endParaRPr>
          </a:p>
        </p:txBody>
      </p:sp>
      <p:pic>
        <p:nvPicPr>
          <p:cNvPr id="10" name="图片 9" descr="FranceFlag_svg"/>
          <p:cNvPicPr>
            <a:picLocks noChangeAspect="1"/>
          </p:cNvPicPr>
          <p:nvPr/>
        </p:nvPicPr>
        <p:blipFill>
          <a:blip r:embed="rId2"/>
          <a:stretch>
            <a:fillRect/>
          </a:stretch>
        </p:blipFill>
        <p:spPr>
          <a:xfrm>
            <a:off x="2330450" y="2399030"/>
            <a:ext cx="4206240" cy="385191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pic>
        <p:nvPicPr>
          <p:cNvPr id="4" name="图片 1" descr="C:\Users\Xin\Desktop\DIY市场调查\背景1.jpg背景1"/>
          <p:cNvPicPr>
            <a:picLocks noChangeAspect="1"/>
          </p:cNvPicPr>
          <p:nvPr/>
        </p:nvPicPr>
        <p:blipFill>
          <a:blip r:embed="rId1"/>
          <a:srcRect/>
          <a:stretch>
            <a:fillRect/>
          </a:stretch>
        </p:blipFill>
        <p:spPr>
          <a:xfrm>
            <a:off x="1588" y="3493"/>
            <a:ext cx="9140825" cy="6851015"/>
          </a:xfrm>
          <a:prstGeom prst="rect">
            <a:avLst/>
          </a:prstGeom>
          <a:noFill/>
          <a:ln w="9525">
            <a:noFill/>
          </a:ln>
        </p:spPr>
      </p:pic>
      <p:sp>
        <p:nvSpPr>
          <p:cNvPr id="5" name="文本框 4"/>
          <p:cNvSpPr txBox="1"/>
          <p:nvPr/>
        </p:nvSpPr>
        <p:spPr>
          <a:xfrm>
            <a:off x="962660" y="829945"/>
            <a:ext cx="7219315" cy="491490"/>
          </a:xfrm>
          <a:prstGeom prst="rect">
            <a:avLst/>
          </a:prstGeom>
          <a:noFill/>
        </p:spPr>
        <p:txBody>
          <a:bodyPr wrap="square" rtlCol="0">
            <a:spAutoFit/>
          </a:bodyPr>
          <a:p>
            <a:r>
              <a:rPr lang="en-US" altLang="zh-CN" sz="2600" b="1">
                <a:solidFill>
                  <a:schemeClr val="tx1"/>
                </a:solidFill>
                <a:latin typeface="Aachen BT" panose="02040806020206050204" charset="0"/>
              </a:rPr>
              <a:t>DIY market</a:t>
            </a:r>
            <a:r>
              <a:rPr lang="zh-CN" altLang="en-US" sz="2600" b="1">
                <a:solidFill>
                  <a:schemeClr val="tx1"/>
                </a:solidFill>
                <a:latin typeface="Aachen BT" panose="02040806020206050204" charset="0"/>
              </a:rPr>
              <a:t> in France grow with the market </a:t>
            </a:r>
            <a:endParaRPr lang="zh-CN" altLang="en-US" sz="2600" b="1">
              <a:solidFill>
                <a:schemeClr val="tx1"/>
              </a:solidFill>
              <a:latin typeface="Aachen BT" panose="02040806020206050204" charset="0"/>
            </a:endParaRPr>
          </a:p>
        </p:txBody>
      </p:sp>
      <p:sp>
        <p:nvSpPr>
          <p:cNvPr id="6" name="文本框 5"/>
          <p:cNvSpPr txBox="1"/>
          <p:nvPr/>
        </p:nvSpPr>
        <p:spPr>
          <a:xfrm>
            <a:off x="320040" y="1534795"/>
            <a:ext cx="8592185" cy="5169535"/>
          </a:xfrm>
          <a:prstGeom prst="rect">
            <a:avLst/>
          </a:prstGeom>
          <a:noFill/>
        </p:spPr>
        <p:txBody>
          <a:bodyPr wrap="square" rtlCol="0">
            <a:spAutoFit/>
          </a:bodyPr>
          <a:p>
            <a:r>
              <a:rPr sz="2200" i="1">
                <a:solidFill>
                  <a:schemeClr val="tx1"/>
                </a:solidFill>
                <a:latin typeface="AvantGarde Md BT" panose="020B0602020202020204" charset="0"/>
              </a:rPr>
              <a:t>The French home improvement and </a:t>
            </a:r>
            <a:r>
              <a:rPr lang="en-US" sz="2200" i="1">
                <a:solidFill>
                  <a:schemeClr val="tx1"/>
                </a:solidFill>
                <a:latin typeface="AvantGarde Md BT" panose="020B0602020202020204" charset="0"/>
              </a:rPr>
              <a:t>DIY</a:t>
            </a:r>
            <a:r>
              <a:rPr sz="2200" i="1">
                <a:solidFill>
                  <a:schemeClr val="tx1"/>
                </a:solidFill>
                <a:latin typeface="AvantGarde Md BT" panose="020B0602020202020204" charset="0"/>
              </a:rPr>
              <a:t> market picked up pace again in 2016, surpassing the sales level of </a:t>
            </a:r>
            <a:r>
              <a:rPr sz="2200" i="1">
                <a:solidFill>
                  <a:schemeClr val="accent2"/>
                </a:solidFill>
                <a:latin typeface="AvantGarde Md BT" panose="020B0602020202020204" charset="0"/>
              </a:rPr>
              <a:t>€ 25 bn</a:t>
            </a:r>
            <a:r>
              <a:rPr sz="2200" i="1">
                <a:solidFill>
                  <a:schemeClr val="tx1"/>
                </a:solidFill>
                <a:latin typeface="AvantGarde Md BT" panose="020B0602020202020204" charset="0"/>
              </a:rPr>
              <a:t>. </a:t>
            </a:r>
            <a:endParaRPr sz="2200" i="1">
              <a:solidFill>
                <a:schemeClr val="tx1"/>
              </a:solidFill>
              <a:latin typeface="AvantGarde Md BT" panose="020B0602020202020204" charset="0"/>
            </a:endParaRPr>
          </a:p>
          <a:p>
            <a:endParaRPr sz="2200" i="1">
              <a:solidFill>
                <a:schemeClr val="accent2"/>
              </a:solidFill>
              <a:latin typeface="AvantGarde Md BT" panose="020B0602020202020204" charset="0"/>
            </a:endParaRPr>
          </a:p>
          <a:p>
            <a:r>
              <a:rPr sz="2200" i="1">
                <a:solidFill>
                  <a:schemeClr val="tx1"/>
                </a:solidFill>
                <a:latin typeface="AvantGarde Md BT" panose="020B0602020202020204" charset="0"/>
              </a:rPr>
              <a:t>The overall market volume increased in 2016 by 1.9 </a:t>
            </a:r>
            <a:r>
              <a:rPr lang="en-US" sz="2200" i="1">
                <a:solidFill>
                  <a:schemeClr val="tx1"/>
                </a:solidFill>
                <a:latin typeface="AvantGarde Md BT" panose="020B0602020202020204" charset="0"/>
              </a:rPr>
              <a:t>%</a:t>
            </a:r>
            <a:r>
              <a:rPr sz="2200" i="1">
                <a:solidFill>
                  <a:schemeClr val="tx1"/>
                </a:solidFill>
                <a:latin typeface="AvantGarde Md BT" panose="020B0602020202020204" charset="0"/>
              </a:rPr>
              <a:t> to </a:t>
            </a:r>
            <a:endParaRPr sz="2200" i="1">
              <a:solidFill>
                <a:schemeClr val="tx1"/>
              </a:solidFill>
              <a:latin typeface="AvantGarde Md BT" panose="020B0602020202020204" charset="0"/>
            </a:endParaRPr>
          </a:p>
          <a:p>
            <a:r>
              <a:rPr sz="2200" i="1">
                <a:solidFill>
                  <a:schemeClr val="accent2"/>
                </a:solidFill>
                <a:latin typeface="AvantGarde Md BT" panose="020B0602020202020204" charset="0"/>
              </a:rPr>
              <a:t>€ 25.408 bn</a:t>
            </a:r>
            <a:r>
              <a:rPr sz="2200" i="1">
                <a:solidFill>
                  <a:schemeClr val="tx1"/>
                </a:solidFill>
                <a:latin typeface="AvantGarde Md BT" panose="020B0602020202020204" charset="0"/>
              </a:rPr>
              <a:t>, while DIY stores grew their sales compared with the previous year by 1.6</a:t>
            </a:r>
            <a:r>
              <a:rPr lang="en-US" sz="2200" i="1">
                <a:solidFill>
                  <a:schemeClr val="tx1"/>
                </a:solidFill>
                <a:latin typeface="AvantGarde Md BT" panose="020B0602020202020204" charset="0"/>
              </a:rPr>
              <a:t>%</a:t>
            </a:r>
            <a:r>
              <a:rPr sz="2200" i="1">
                <a:solidFill>
                  <a:schemeClr val="tx1"/>
                </a:solidFill>
                <a:latin typeface="AvantGarde Md BT" panose="020B0602020202020204" charset="0"/>
              </a:rPr>
              <a:t> to </a:t>
            </a:r>
            <a:r>
              <a:rPr sz="2200" i="1">
                <a:solidFill>
                  <a:schemeClr val="accent2"/>
                </a:solidFill>
                <a:latin typeface="AvantGarde Md BT" panose="020B0602020202020204" charset="0"/>
              </a:rPr>
              <a:t>around € 19.648 bn</a:t>
            </a:r>
            <a:r>
              <a:rPr sz="2200" i="1">
                <a:solidFill>
                  <a:schemeClr val="tx1"/>
                </a:solidFill>
                <a:latin typeface="AvantGarde Md BT" panose="020B0602020202020204" charset="0"/>
              </a:rPr>
              <a:t>.</a:t>
            </a:r>
            <a:r>
              <a:rPr sz="2200" i="1">
                <a:solidFill>
                  <a:schemeClr val="accent2"/>
                </a:solidFill>
                <a:latin typeface="AvantGarde Md BT" panose="020B0602020202020204" charset="0"/>
              </a:rPr>
              <a:t> </a:t>
            </a:r>
            <a:endParaRPr sz="2200" i="1">
              <a:solidFill>
                <a:schemeClr val="accent2"/>
              </a:solidFill>
              <a:latin typeface="AvantGarde Md BT" panose="020B0602020202020204" charset="0"/>
            </a:endParaRPr>
          </a:p>
          <a:p>
            <a:r>
              <a:rPr sz="2200" i="1">
                <a:solidFill>
                  <a:schemeClr val="tx1"/>
                </a:solidFill>
                <a:latin typeface="AvantGarde Md BT" panose="020B0602020202020204" charset="0"/>
              </a:rPr>
              <a:t>They thus remain the biggest distribution channel by a large margin, although their share of the overall market fell by </a:t>
            </a:r>
            <a:r>
              <a:rPr lang="en-US" sz="2200" i="1">
                <a:solidFill>
                  <a:schemeClr val="tx1"/>
                </a:solidFill>
                <a:latin typeface="AvantGarde Md BT" panose="020B0602020202020204" charset="0"/>
              </a:rPr>
              <a:t>1%</a:t>
            </a:r>
            <a:r>
              <a:rPr sz="2200" i="1">
                <a:solidFill>
                  <a:schemeClr val="tx1"/>
                </a:solidFill>
                <a:latin typeface="AvantGarde Md BT" panose="020B0602020202020204" charset="0"/>
              </a:rPr>
              <a:t> to 77</a:t>
            </a:r>
            <a:r>
              <a:rPr lang="en-US" sz="2200" i="1">
                <a:solidFill>
                  <a:schemeClr val="tx1"/>
                </a:solidFill>
                <a:latin typeface="AvantGarde Md BT" panose="020B0602020202020204" charset="0"/>
              </a:rPr>
              <a:t>%</a:t>
            </a:r>
            <a:r>
              <a:rPr sz="2200" i="1">
                <a:solidFill>
                  <a:schemeClr val="tx1"/>
                </a:solidFill>
                <a:latin typeface="AvantGarde Md BT" panose="020B0602020202020204" charset="0"/>
              </a:rPr>
              <a:t>. </a:t>
            </a:r>
            <a:endParaRPr sz="2200" i="1">
              <a:solidFill>
                <a:schemeClr val="tx1"/>
              </a:solidFill>
              <a:latin typeface="AvantGarde Md BT" panose="020B0602020202020204" charset="0"/>
            </a:endParaRPr>
          </a:p>
          <a:p>
            <a:endParaRPr sz="2200" i="1">
              <a:solidFill>
                <a:schemeClr val="tx1"/>
              </a:solidFill>
              <a:latin typeface="AvantGarde Md BT" panose="020B0602020202020204" charset="0"/>
            </a:endParaRPr>
          </a:p>
          <a:p>
            <a:r>
              <a:rPr sz="2200" i="1">
                <a:solidFill>
                  <a:schemeClr val="tx1"/>
                </a:solidFill>
                <a:latin typeface="AvantGarde Md BT" panose="020B0602020202020204" charset="0"/>
              </a:rPr>
              <a:t>They surrendered this percentage point to </a:t>
            </a:r>
            <a:endParaRPr sz="2200" i="1">
              <a:solidFill>
                <a:schemeClr val="tx1"/>
              </a:solidFill>
              <a:latin typeface="AvantGarde Md BT" panose="020B0602020202020204" charset="0"/>
            </a:endParaRPr>
          </a:p>
          <a:p>
            <a:r>
              <a:rPr sz="2200" i="1">
                <a:solidFill>
                  <a:schemeClr val="tx1"/>
                </a:solidFill>
                <a:latin typeface="AvantGarde Md BT" panose="020B0602020202020204" charset="0"/>
              </a:rPr>
              <a:t>e-commerce, which increased its share to</a:t>
            </a:r>
            <a:endParaRPr sz="2200" i="1">
              <a:solidFill>
                <a:schemeClr val="tx1"/>
              </a:solidFill>
              <a:latin typeface="AvantGarde Md BT" panose="020B0602020202020204" charset="0"/>
            </a:endParaRPr>
          </a:p>
          <a:p>
            <a:r>
              <a:rPr lang="en-US" sz="2200" i="1">
                <a:solidFill>
                  <a:schemeClr val="tx1"/>
                </a:solidFill>
                <a:latin typeface="AvantGarde Md BT" panose="020B0602020202020204" charset="0"/>
              </a:rPr>
              <a:t>3%</a:t>
            </a:r>
            <a:r>
              <a:rPr sz="2200" i="1">
                <a:solidFill>
                  <a:schemeClr val="tx1"/>
                </a:solidFill>
                <a:latin typeface="AvantGarde Md BT" panose="020B0602020202020204" charset="0"/>
              </a:rPr>
              <a:t> and </a:t>
            </a:r>
            <a:r>
              <a:rPr sz="2200" i="1">
                <a:solidFill>
                  <a:schemeClr val="accent2"/>
                </a:solidFill>
                <a:latin typeface="AvantGarde Md BT" panose="020B0602020202020204" charset="0"/>
              </a:rPr>
              <a:t>€ 711 mio</a:t>
            </a:r>
            <a:r>
              <a:rPr sz="2200" i="1">
                <a:solidFill>
                  <a:schemeClr val="tx1"/>
                </a:solidFill>
                <a:latin typeface="AvantGarde Md BT" panose="020B0602020202020204" charset="0"/>
              </a:rPr>
              <a:t>. </a:t>
            </a:r>
            <a:endParaRPr sz="2200" i="1">
              <a:solidFill>
                <a:schemeClr val="tx1"/>
              </a:solidFill>
              <a:latin typeface="AvantGarde Md BT" panose="020B0602020202020204" charset="0"/>
            </a:endParaRPr>
          </a:p>
          <a:p>
            <a:endParaRPr sz="2200" i="1">
              <a:solidFill>
                <a:schemeClr val="tx1"/>
              </a:solidFill>
              <a:latin typeface="AvantGarde Md BT" panose="020B0602020202020204" charset="0"/>
            </a:endParaRPr>
          </a:p>
          <a:p>
            <a:endParaRPr sz="2200" i="1">
              <a:solidFill>
                <a:schemeClr val="accent2"/>
              </a:solidFill>
              <a:latin typeface="AvantGarde Md BT" panose="020B0602020202020204" charset="0"/>
            </a:endParaRPr>
          </a:p>
        </p:txBody>
      </p:sp>
      <p:pic>
        <p:nvPicPr>
          <p:cNvPr id="7" name="图片 6" descr="images (2)"/>
          <p:cNvPicPr>
            <a:picLocks noChangeAspect="1"/>
          </p:cNvPicPr>
          <p:nvPr/>
        </p:nvPicPr>
        <p:blipFill>
          <a:blip r:embed="rId2"/>
          <a:stretch>
            <a:fillRect/>
          </a:stretch>
        </p:blipFill>
        <p:spPr>
          <a:xfrm>
            <a:off x="5911850" y="4551680"/>
            <a:ext cx="2901950" cy="174625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pic>
        <p:nvPicPr>
          <p:cNvPr id="4" name="图片 1" descr="C:\Users\Xin\Desktop\DIY市场调查\背景1.jpg背景1"/>
          <p:cNvPicPr>
            <a:picLocks noChangeAspect="1"/>
          </p:cNvPicPr>
          <p:nvPr/>
        </p:nvPicPr>
        <p:blipFill>
          <a:blip r:embed="rId1"/>
          <a:srcRect/>
          <a:stretch>
            <a:fillRect/>
          </a:stretch>
        </p:blipFill>
        <p:spPr>
          <a:xfrm>
            <a:off x="1588" y="3493"/>
            <a:ext cx="9140825" cy="6851015"/>
          </a:xfrm>
          <a:prstGeom prst="rect">
            <a:avLst/>
          </a:prstGeom>
          <a:noFill/>
          <a:ln w="9525">
            <a:noFill/>
          </a:ln>
        </p:spPr>
      </p:pic>
      <p:sp>
        <p:nvSpPr>
          <p:cNvPr id="5" name="文本框 4"/>
          <p:cNvSpPr txBox="1"/>
          <p:nvPr/>
        </p:nvSpPr>
        <p:spPr>
          <a:xfrm>
            <a:off x="1306195" y="937895"/>
            <a:ext cx="6527800" cy="460375"/>
          </a:xfrm>
          <a:prstGeom prst="rect">
            <a:avLst/>
          </a:prstGeom>
          <a:noFill/>
        </p:spPr>
        <p:txBody>
          <a:bodyPr wrap="square" rtlCol="0">
            <a:spAutoFit/>
          </a:bodyPr>
          <a:p>
            <a:r>
              <a:rPr lang="en-US" altLang="zh-CN" sz="2400" b="1">
                <a:solidFill>
                  <a:schemeClr val="tx1"/>
                </a:solidFill>
                <a:latin typeface="Aachen BT" panose="02040806020206050204" charset="0"/>
                <a:ea typeface="宋体" panose="02010600030101010101" pitchFamily="2" charset="-122"/>
                <a:sym typeface="+mn-ea"/>
              </a:rPr>
              <a:t>II. DIY market in building materials stores</a:t>
            </a:r>
            <a:endParaRPr lang="en-US" altLang="zh-CN" sz="2400" b="1">
              <a:solidFill>
                <a:schemeClr val="tx1"/>
              </a:solidFill>
              <a:latin typeface="Aachen BT" panose="02040806020206050204" charset="0"/>
              <a:ea typeface="宋体" panose="02010600030101010101" pitchFamily="2" charset="-122"/>
              <a:sym typeface="+mn-ea"/>
            </a:endParaRPr>
          </a:p>
        </p:txBody>
      </p:sp>
      <p:sp>
        <p:nvSpPr>
          <p:cNvPr id="6" name="文本框 5"/>
          <p:cNvSpPr txBox="1"/>
          <p:nvPr/>
        </p:nvSpPr>
        <p:spPr>
          <a:xfrm>
            <a:off x="420370" y="1853565"/>
            <a:ext cx="8590915" cy="4041140"/>
          </a:xfrm>
          <a:prstGeom prst="rect">
            <a:avLst/>
          </a:prstGeom>
          <a:noFill/>
        </p:spPr>
        <p:txBody>
          <a:bodyPr wrap="square" rtlCol="0">
            <a:spAutoFit/>
          </a:bodyPr>
          <a:p>
            <a:pPr fontAlgn="auto">
              <a:lnSpc>
                <a:spcPts val="2200"/>
              </a:lnSpc>
            </a:pPr>
            <a:endParaRPr lang="en-US" altLang="zh-CN" sz="2200" i="1">
              <a:solidFill>
                <a:schemeClr val="bg1"/>
              </a:solidFill>
              <a:latin typeface="AvantGarde Md BT" panose="020B0602020202020204" charset="0"/>
              <a:ea typeface="宋体" panose="02010600030101010101" pitchFamily="2" charset="-122"/>
              <a:sym typeface="+mn-ea"/>
            </a:endParaRPr>
          </a:p>
          <a:p>
            <a:pPr fontAlgn="auto">
              <a:lnSpc>
                <a:spcPts val="2200"/>
              </a:lnSpc>
            </a:pPr>
            <a:endParaRPr lang="en-US" altLang="zh-CN" sz="2200" i="1">
              <a:solidFill>
                <a:schemeClr val="bg1"/>
              </a:solidFill>
              <a:latin typeface="AvantGarde Md BT" panose="020B0602020202020204" charset="0"/>
              <a:ea typeface="宋体" panose="02010600030101010101" pitchFamily="2" charset="-122"/>
              <a:sym typeface="+mn-ea"/>
            </a:endParaRPr>
          </a:p>
          <a:p>
            <a:pPr fontAlgn="auto">
              <a:lnSpc>
                <a:spcPts val="2200"/>
              </a:lnSpc>
            </a:pPr>
            <a:r>
              <a:rPr lang="en-US" altLang="zh-CN" sz="2200" i="1">
                <a:solidFill>
                  <a:schemeClr val="tx1"/>
                </a:solidFill>
                <a:latin typeface="AvantGarde Md BT" panose="020B0602020202020204" charset="0"/>
                <a:ea typeface="宋体" panose="02010600030101010101" pitchFamily="2" charset="-122"/>
                <a:sym typeface="+mn-ea"/>
              </a:rPr>
              <a:t>The retail distribution chains and networks are highly concentrated. </a:t>
            </a:r>
            <a:endParaRPr lang="en-US" altLang="zh-CN" sz="2200" i="1">
              <a:solidFill>
                <a:schemeClr val="tx1"/>
              </a:solidFill>
              <a:latin typeface="AvantGarde Md BT" panose="020B0602020202020204" charset="0"/>
              <a:ea typeface="宋体" panose="02010600030101010101" pitchFamily="2" charset="-122"/>
              <a:sym typeface="+mn-ea"/>
            </a:endParaRPr>
          </a:p>
          <a:p>
            <a:pPr fontAlgn="auto">
              <a:lnSpc>
                <a:spcPts val="2200"/>
              </a:lnSpc>
            </a:pPr>
            <a:r>
              <a:rPr lang="en-US" altLang="zh-CN" sz="2200" i="1">
                <a:solidFill>
                  <a:schemeClr val="tx1"/>
                </a:solidFill>
                <a:latin typeface="AvantGarde Md BT" panose="020B0602020202020204" charset="0"/>
                <a:ea typeface="宋体" panose="02010600030101010101" pitchFamily="2" charset="-122"/>
                <a:sym typeface="+mn-ea"/>
              </a:rPr>
              <a:t>In many sectors, independent wholesale and retail outlets are disappearing rapidly and being replaced by retail distribution chains and networks. </a:t>
            </a:r>
            <a:endParaRPr lang="en-US" altLang="zh-CN" sz="2200" i="1">
              <a:solidFill>
                <a:schemeClr val="tx1"/>
              </a:solidFill>
              <a:latin typeface="AvantGarde Md BT" panose="020B0602020202020204" charset="0"/>
              <a:ea typeface="宋体" panose="02010600030101010101" pitchFamily="2" charset="-122"/>
              <a:sym typeface="+mn-ea"/>
            </a:endParaRPr>
          </a:p>
          <a:p>
            <a:pPr fontAlgn="auto">
              <a:lnSpc>
                <a:spcPts val="2200"/>
              </a:lnSpc>
            </a:pPr>
            <a:endParaRPr lang="en-US" altLang="zh-CN" sz="2200" i="1">
              <a:solidFill>
                <a:schemeClr val="tx1"/>
              </a:solidFill>
              <a:latin typeface="AvantGarde Md BT" panose="020B0602020202020204" charset="0"/>
              <a:ea typeface="宋体" panose="02010600030101010101" pitchFamily="2" charset="-122"/>
              <a:sym typeface="+mn-ea"/>
            </a:endParaRPr>
          </a:p>
          <a:p>
            <a:pPr fontAlgn="auto">
              <a:lnSpc>
                <a:spcPts val="2200"/>
              </a:lnSpc>
            </a:pPr>
            <a:r>
              <a:rPr lang="en-US" altLang="zh-CN" sz="2200" i="1">
                <a:solidFill>
                  <a:schemeClr val="tx1"/>
                </a:solidFill>
                <a:latin typeface="AvantGarde Md BT" panose="020B0602020202020204" charset="0"/>
                <a:ea typeface="宋体" panose="02010600030101010101" pitchFamily="2" charset="-122"/>
                <a:sym typeface="+mn-ea"/>
              </a:rPr>
              <a:t>Small and medium-sized family-owned firms, which traditionally accounted for a majority of French wholesale and retail trade, are rapidly losing ground to hypermarkets. </a:t>
            </a:r>
            <a:br>
              <a:rPr lang="en-US" altLang="zh-CN" sz="2200" i="1">
                <a:solidFill>
                  <a:schemeClr val="tx1"/>
                </a:solidFill>
                <a:latin typeface="AvantGarde Md BT" panose="020B0602020202020204" charset="0"/>
                <a:ea typeface="宋体" panose="02010600030101010101" pitchFamily="2" charset="-122"/>
                <a:sym typeface="+mn-ea"/>
              </a:rPr>
            </a:br>
            <a:endParaRPr lang="en-US" altLang="zh-CN" sz="2200" i="1">
              <a:solidFill>
                <a:schemeClr val="tx1"/>
              </a:solidFill>
              <a:latin typeface="AvantGarde Md BT" panose="020B0602020202020204" charset="0"/>
              <a:ea typeface="宋体" panose="02010600030101010101" pitchFamily="2" charset="-122"/>
              <a:sym typeface="+mn-ea"/>
            </a:endParaRPr>
          </a:p>
          <a:p>
            <a:pPr fontAlgn="auto">
              <a:lnSpc>
                <a:spcPts val="2200"/>
              </a:lnSpc>
            </a:pPr>
            <a:r>
              <a:rPr lang="en-US" altLang="zh-CN" sz="2200" i="1">
                <a:solidFill>
                  <a:schemeClr val="tx1"/>
                </a:solidFill>
                <a:latin typeface="AvantGarde Md BT" panose="020B0602020202020204" charset="0"/>
                <a:ea typeface="宋体" panose="02010600030101010101" pitchFamily="2" charset="-122"/>
                <a:sym typeface="+mn-ea"/>
              </a:rPr>
              <a:t>At the same time, </a:t>
            </a:r>
            <a:r>
              <a:rPr lang="en-US" altLang="zh-CN" sz="2200" i="1">
                <a:solidFill>
                  <a:schemeClr val="accent2"/>
                </a:solidFill>
                <a:latin typeface="AvantGarde Md BT" panose="020B0602020202020204" charset="0"/>
                <a:ea typeface="宋体" panose="02010600030101010101" pitchFamily="2" charset="-122"/>
                <a:sym typeface="+mn-ea"/>
              </a:rPr>
              <a:t>direct marketing, Internet sales, and specialised chain stores</a:t>
            </a:r>
            <a:r>
              <a:rPr lang="en-US" altLang="zh-CN" sz="2200" i="1">
                <a:solidFill>
                  <a:schemeClr val="tx1"/>
                </a:solidFill>
                <a:latin typeface="AvantGarde Md BT" panose="020B0602020202020204" charset="0"/>
                <a:ea typeface="宋体" panose="02010600030101010101" pitchFamily="2" charset="-122"/>
                <a:sym typeface="+mn-ea"/>
              </a:rPr>
              <a:t> have shown strong growth.</a:t>
            </a:r>
            <a:r>
              <a:rPr lang="en-US" altLang="zh-CN" sz="2200" i="1">
                <a:solidFill>
                  <a:schemeClr val="accent2"/>
                </a:solidFill>
                <a:latin typeface="AvantGarde Md BT" panose="020B0602020202020204" charset="0"/>
                <a:ea typeface="宋体" panose="02010600030101010101" pitchFamily="2" charset="-122"/>
                <a:sym typeface="+mn-ea"/>
              </a:rPr>
              <a:t> </a:t>
            </a:r>
            <a:endParaRPr lang="en-US" altLang="zh-CN" sz="2200" i="1">
              <a:solidFill>
                <a:schemeClr val="accent2"/>
              </a:solidFill>
              <a:latin typeface="AvantGarde Md BT" panose="020B0602020202020204" charset="0"/>
              <a:ea typeface="宋体" panose="02010600030101010101" pitchFamily="2" charset="-122"/>
              <a:sym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pic>
        <p:nvPicPr>
          <p:cNvPr id="4" name="图片 1" descr="C:\Users\Xin\Desktop\DIY市场调查\背景1.jpg背景1"/>
          <p:cNvPicPr>
            <a:picLocks noChangeAspect="1"/>
          </p:cNvPicPr>
          <p:nvPr/>
        </p:nvPicPr>
        <p:blipFill>
          <a:blip r:embed="rId1"/>
          <a:srcRect/>
          <a:stretch>
            <a:fillRect/>
          </a:stretch>
        </p:blipFill>
        <p:spPr>
          <a:xfrm>
            <a:off x="-317" y="3493"/>
            <a:ext cx="9140825" cy="6851015"/>
          </a:xfrm>
          <a:prstGeom prst="rect">
            <a:avLst/>
          </a:prstGeom>
          <a:noFill/>
          <a:ln w="9525">
            <a:noFill/>
          </a:ln>
        </p:spPr>
      </p:pic>
      <p:pic>
        <p:nvPicPr>
          <p:cNvPr id="5" name="图片 4"/>
          <p:cNvPicPr>
            <a:picLocks noChangeAspect="1"/>
          </p:cNvPicPr>
          <p:nvPr/>
        </p:nvPicPr>
        <p:blipFill>
          <a:blip r:embed="rId2"/>
          <a:srcRect l="5764"/>
          <a:stretch>
            <a:fillRect/>
          </a:stretch>
        </p:blipFill>
        <p:spPr>
          <a:xfrm>
            <a:off x="565150" y="1122680"/>
            <a:ext cx="8001000" cy="5231130"/>
          </a:xfrm>
          <a:prstGeom prst="rect">
            <a:avLst/>
          </a:prstGeom>
        </p:spPr>
      </p:pic>
      <p:sp>
        <p:nvSpPr>
          <p:cNvPr id="6" name="文本框 5"/>
          <p:cNvSpPr txBox="1"/>
          <p:nvPr/>
        </p:nvSpPr>
        <p:spPr>
          <a:xfrm>
            <a:off x="746125" y="585470"/>
            <a:ext cx="7649210" cy="460375"/>
          </a:xfrm>
          <a:prstGeom prst="rect">
            <a:avLst/>
          </a:prstGeom>
          <a:noFill/>
        </p:spPr>
        <p:txBody>
          <a:bodyPr wrap="square" rtlCol="0">
            <a:spAutoFit/>
          </a:bodyPr>
          <a:p>
            <a:r>
              <a:rPr lang="zh-CN" altLang="en-US" sz="2400">
                <a:solidFill>
                  <a:schemeClr val="tx1"/>
                </a:solidFill>
                <a:latin typeface="Aachen BT" panose="02040806020206050204" charset="0"/>
              </a:rPr>
              <a:t>Leading DIY retailers in France from 2010 to 2015</a:t>
            </a:r>
            <a:endParaRPr lang="zh-CN" altLang="en-US" sz="2400">
              <a:solidFill>
                <a:schemeClr val="tx1"/>
              </a:solidFill>
              <a:latin typeface="Aachen BT" panose="0204080602020605020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pic>
        <p:nvPicPr>
          <p:cNvPr id="4" name="图片 1" descr="C:\Users\Xin\Desktop\DIY市场调查\背景1.jpg背景1"/>
          <p:cNvPicPr>
            <a:picLocks noChangeAspect="1"/>
          </p:cNvPicPr>
          <p:nvPr/>
        </p:nvPicPr>
        <p:blipFill>
          <a:blip r:embed="rId2"/>
          <a:srcRect/>
          <a:stretch>
            <a:fillRect/>
          </a:stretch>
        </p:blipFill>
        <p:spPr>
          <a:xfrm>
            <a:off x="-317" y="3493"/>
            <a:ext cx="9140825" cy="6851015"/>
          </a:xfrm>
          <a:prstGeom prst="rect">
            <a:avLst/>
          </a:prstGeom>
          <a:noFill/>
          <a:ln w="9525">
            <a:noFill/>
          </a:ln>
        </p:spPr>
      </p:pic>
      <p:graphicFrame>
        <p:nvGraphicFramePr>
          <p:cNvPr id="5" name="图表 4"/>
          <p:cNvGraphicFramePr/>
          <p:nvPr/>
        </p:nvGraphicFramePr>
        <p:xfrm>
          <a:off x="821690" y="1306830"/>
          <a:ext cx="7754620" cy="3730625"/>
        </p:xfrm>
        <a:graphic>
          <a:graphicData uri="http://schemas.openxmlformats.org/drawingml/2006/chart">
            <c:chart xmlns:c="http://schemas.openxmlformats.org/drawingml/2006/chart" xmlns:r="http://schemas.openxmlformats.org/officeDocument/2006/relationships" r:id="rId1"/>
          </a:graphicData>
        </a:graphic>
      </p:graphicFrame>
      <p:sp>
        <p:nvSpPr>
          <p:cNvPr id="100" name="文本框 99"/>
          <p:cNvSpPr txBox="1"/>
          <p:nvPr/>
        </p:nvSpPr>
        <p:spPr>
          <a:xfrm>
            <a:off x="821055" y="682625"/>
            <a:ext cx="7908925" cy="521970"/>
          </a:xfrm>
          <a:prstGeom prst="rect">
            <a:avLst/>
          </a:prstGeom>
          <a:noFill/>
          <a:ln w="9525">
            <a:noFill/>
          </a:ln>
        </p:spPr>
        <p:txBody>
          <a:bodyPr wrap="square">
            <a:spAutoFit/>
          </a:bodyPr>
          <a:p>
            <a:pPr indent="0"/>
            <a:r>
              <a:rPr lang="en-US" altLang="zh-CN" sz="2800" b="1">
                <a:solidFill>
                  <a:schemeClr val="tx1"/>
                </a:solidFill>
                <a:latin typeface="Aachen BT" panose="02040806020206050204" charset="0"/>
                <a:cs typeface="Calibri" panose="020F0502020204030204" charset="0"/>
              </a:rPr>
              <a:t>Market share of DIY market in France 2016 </a:t>
            </a:r>
            <a:endParaRPr lang="en-US" altLang="zh-CN" sz="2800" b="1">
              <a:solidFill>
                <a:schemeClr val="tx1"/>
              </a:solidFill>
              <a:latin typeface="Aachen BT" panose="02040806020206050204" charset="0"/>
              <a:cs typeface="Calibri" panose="020F0502020204030204" charset="0"/>
            </a:endParaRPr>
          </a:p>
        </p:txBody>
      </p:sp>
      <p:sp>
        <p:nvSpPr>
          <p:cNvPr id="6" name="文本框 5"/>
          <p:cNvSpPr txBox="1"/>
          <p:nvPr/>
        </p:nvSpPr>
        <p:spPr>
          <a:xfrm>
            <a:off x="821690" y="5111115"/>
            <a:ext cx="6059170" cy="1753235"/>
          </a:xfrm>
          <a:prstGeom prst="rect">
            <a:avLst/>
          </a:prstGeom>
          <a:noFill/>
        </p:spPr>
        <p:txBody>
          <a:bodyPr wrap="square" rtlCol="0">
            <a:spAutoFit/>
          </a:bodyPr>
          <a:p>
            <a:r>
              <a:rPr i="1">
                <a:solidFill>
                  <a:schemeClr val="accent2"/>
                </a:solidFill>
                <a:latin typeface="AvantGarde Md BT" panose="020B0602020202020204" charset="0"/>
                <a:sym typeface="+mn-ea"/>
              </a:rPr>
              <a:t>Leroy Merlin</a:t>
            </a:r>
            <a:r>
              <a:rPr lang="zh-CN" i="1">
                <a:solidFill>
                  <a:schemeClr val="accent2"/>
                </a:solidFill>
                <a:latin typeface="AvantGarde Md BT" panose="020B0602020202020204" charset="0"/>
                <a:sym typeface="+mn-ea"/>
              </a:rPr>
              <a:t>：</a:t>
            </a:r>
            <a:r>
              <a:rPr i="1">
                <a:solidFill>
                  <a:schemeClr val="tx1"/>
                </a:solidFill>
                <a:latin typeface="AvantGarde Md BT" panose="020B0602020202020204" charset="0"/>
                <a:sym typeface="+mn-ea"/>
              </a:rPr>
              <a:t>one point more than in the previous year</a:t>
            </a:r>
            <a:endParaRPr i="1">
              <a:solidFill>
                <a:schemeClr val="tx1"/>
              </a:solidFill>
              <a:latin typeface="AvantGarde Md BT" panose="020B0602020202020204" charset="0"/>
              <a:sym typeface="+mn-ea"/>
            </a:endParaRPr>
          </a:p>
          <a:p>
            <a:r>
              <a:rPr i="1">
                <a:solidFill>
                  <a:schemeClr val="accent2"/>
                </a:solidFill>
                <a:latin typeface="AvantGarde Md BT" panose="020B0602020202020204" charset="0"/>
                <a:sym typeface="+mn-ea"/>
              </a:rPr>
              <a:t>Castorama</a:t>
            </a:r>
            <a:r>
              <a:rPr lang="en-US" i="1">
                <a:solidFill>
                  <a:schemeClr val="accent2"/>
                </a:solidFill>
                <a:latin typeface="AvantGarde Md BT" panose="020B0602020202020204" charset="0"/>
                <a:sym typeface="+mn-ea"/>
              </a:rPr>
              <a:t>: </a:t>
            </a:r>
            <a:r>
              <a:rPr i="1">
                <a:solidFill>
                  <a:schemeClr val="accent2"/>
                </a:solidFill>
                <a:latin typeface="AvantGarde Md BT" panose="020B0602020202020204" charset="0"/>
                <a:sym typeface="+mn-ea"/>
              </a:rPr>
              <a:t> </a:t>
            </a:r>
            <a:r>
              <a:rPr i="1">
                <a:solidFill>
                  <a:schemeClr val="tx1"/>
                </a:solidFill>
                <a:latin typeface="AvantGarde Md BT" panose="020B0602020202020204" charset="0"/>
                <a:sym typeface="+mn-ea"/>
              </a:rPr>
              <a:t>losing one percentage point</a:t>
            </a:r>
            <a:endParaRPr i="1">
              <a:solidFill>
                <a:schemeClr val="tx1"/>
              </a:solidFill>
              <a:latin typeface="AvantGarde Md BT" panose="020B0602020202020204" charset="0"/>
              <a:sym typeface="+mn-ea"/>
            </a:endParaRPr>
          </a:p>
          <a:p>
            <a:r>
              <a:rPr i="1">
                <a:solidFill>
                  <a:schemeClr val="accent2"/>
                </a:solidFill>
                <a:latin typeface="AvantGarde Md BT" panose="020B0602020202020204" charset="0"/>
                <a:sym typeface="+mn-ea"/>
              </a:rPr>
              <a:t>Groupe Bourrelier</a:t>
            </a:r>
            <a:r>
              <a:rPr lang="en-US" i="1">
                <a:solidFill>
                  <a:schemeClr val="accent2"/>
                </a:solidFill>
                <a:latin typeface="AvantGarde Md BT" panose="020B0602020202020204" charset="0"/>
                <a:sym typeface="+mn-ea"/>
              </a:rPr>
              <a:t>:</a:t>
            </a:r>
            <a:r>
              <a:rPr i="1">
                <a:solidFill>
                  <a:schemeClr val="accent2"/>
                </a:solidFill>
                <a:latin typeface="AvantGarde Md BT" panose="020B0602020202020204" charset="0"/>
                <a:sym typeface="+mn-ea"/>
              </a:rPr>
              <a:t>  </a:t>
            </a:r>
            <a:r>
              <a:rPr i="1">
                <a:solidFill>
                  <a:schemeClr val="tx1"/>
                </a:solidFill>
                <a:latin typeface="AvantGarde Md BT" panose="020B0602020202020204" charset="0"/>
                <a:sym typeface="+mn-ea"/>
              </a:rPr>
              <a:t>down one point</a:t>
            </a:r>
            <a:endParaRPr i="1">
              <a:solidFill>
                <a:schemeClr val="tx1"/>
              </a:solidFill>
              <a:latin typeface="AvantGarde Md BT" panose="020B0602020202020204" charset="0"/>
              <a:sym typeface="+mn-ea"/>
            </a:endParaRPr>
          </a:p>
          <a:p>
            <a:r>
              <a:rPr i="1">
                <a:solidFill>
                  <a:schemeClr val="accent2"/>
                </a:solidFill>
                <a:latin typeface="AvantGarde Md BT" panose="020B0602020202020204" charset="0"/>
                <a:sym typeface="+mn-ea"/>
              </a:rPr>
              <a:t>Cofac</a:t>
            </a:r>
            <a:r>
              <a:rPr lang="en-US" i="1">
                <a:solidFill>
                  <a:schemeClr val="accent2"/>
                </a:solidFill>
                <a:latin typeface="AvantGarde Md BT" panose="020B0602020202020204" charset="0"/>
                <a:sym typeface="+mn-ea"/>
              </a:rPr>
              <a:t>: </a:t>
            </a:r>
            <a:r>
              <a:rPr lang="en-US" i="1">
                <a:solidFill>
                  <a:schemeClr val="tx1"/>
                </a:solidFill>
                <a:latin typeface="AvantGarde Md BT" panose="020B0602020202020204" charset="0"/>
                <a:sym typeface="+mn-ea"/>
              </a:rPr>
              <a:t> </a:t>
            </a:r>
            <a:r>
              <a:rPr i="1">
                <a:solidFill>
                  <a:schemeClr val="tx1"/>
                </a:solidFill>
                <a:latin typeface="AvantGarde Md BT" panose="020B0602020202020204" charset="0"/>
                <a:sym typeface="+mn-ea"/>
              </a:rPr>
              <a:t>up one point</a:t>
            </a:r>
            <a:r>
              <a:rPr lang="en-US" i="1">
                <a:solidFill>
                  <a:schemeClr val="tx1"/>
                </a:solidFill>
                <a:latin typeface="AvantGarde Md BT" panose="020B0602020202020204" charset="0"/>
                <a:sym typeface="+mn-ea"/>
              </a:rPr>
              <a:t> </a:t>
            </a:r>
            <a:r>
              <a:rPr lang="en-US" i="1">
                <a:solidFill>
                  <a:schemeClr val="bg1"/>
                </a:solidFill>
                <a:latin typeface="AvantGarde Md BT" panose="020B0602020202020204" charset="0"/>
                <a:sym typeface="+mn-ea"/>
              </a:rPr>
              <a:t> </a:t>
            </a:r>
            <a:endParaRPr lang="en-US" i="1">
              <a:solidFill>
                <a:schemeClr val="bg1"/>
              </a:solidFill>
              <a:latin typeface="AvantGarde Md BT" panose="020B0602020202020204" charset="0"/>
              <a:sym typeface="+mn-ea"/>
            </a:endParaRPr>
          </a:p>
          <a:p>
            <a:endParaRPr lang="zh-CN" altLang="en-US" i="1">
              <a:latin typeface="AvantGarde Md BT" panose="020B0602020202020204" charset="0"/>
            </a:endParaRPr>
          </a:p>
          <a:p>
            <a:endParaRPr lang="zh-CN" altLang="en-US" i="1">
              <a:latin typeface="AvantGarde Md BT" panose="020B060202020202020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pic>
        <p:nvPicPr>
          <p:cNvPr id="4" name="图片 1" descr="C:\Users\Xin\Desktop\DIY市场调查\背景1.jpg背景1"/>
          <p:cNvPicPr>
            <a:picLocks noChangeAspect="1"/>
          </p:cNvPicPr>
          <p:nvPr/>
        </p:nvPicPr>
        <p:blipFill>
          <a:blip r:embed="rId1"/>
          <a:srcRect/>
          <a:stretch>
            <a:fillRect/>
          </a:stretch>
        </p:blipFill>
        <p:spPr>
          <a:xfrm>
            <a:off x="2223" y="3493"/>
            <a:ext cx="9140825" cy="6851015"/>
          </a:xfrm>
          <a:prstGeom prst="rect">
            <a:avLst/>
          </a:prstGeom>
          <a:noFill/>
          <a:ln w="9525">
            <a:noFill/>
          </a:ln>
        </p:spPr>
      </p:pic>
      <p:sp>
        <p:nvSpPr>
          <p:cNvPr id="5" name="文本框 4"/>
          <p:cNvSpPr txBox="1"/>
          <p:nvPr/>
        </p:nvSpPr>
        <p:spPr>
          <a:xfrm>
            <a:off x="2038350" y="1235075"/>
            <a:ext cx="5063490" cy="460375"/>
          </a:xfrm>
          <a:prstGeom prst="rect">
            <a:avLst/>
          </a:prstGeom>
          <a:noFill/>
        </p:spPr>
        <p:txBody>
          <a:bodyPr wrap="square" rtlCol="0">
            <a:spAutoFit/>
          </a:bodyPr>
          <a:p>
            <a:r>
              <a:rPr lang="en-US" altLang="zh-CN" sz="2400">
                <a:solidFill>
                  <a:schemeClr val="tx1"/>
                </a:solidFill>
                <a:latin typeface="Aachen BT" panose="02040806020206050204" charset="0"/>
                <a:ea typeface="宋体" panose="02010600030101010101" pitchFamily="2" charset="-122"/>
                <a:sym typeface="+mn-ea"/>
              </a:rPr>
              <a:t>a. Tradional Distribution Channel</a:t>
            </a:r>
            <a:endParaRPr lang="en-US" altLang="zh-CN" sz="2400">
              <a:solidFill>
                <a:schemeClr val="tx1"/>
              </a:solidFill>
              <a:latin typeface="Aachen BT" panose="02040806020206050204" charset="0"/>
              <a:ea typeface="宋体" panose="02010600030101010101" pitchFamily="2" charset="-122"/>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pic>
        <p:nvPicPr>
          <p:cNvPr id="4" name="图片 1" descr="C:\Users\Xin\Desktop\DIY市场调查\背景1.jpg背景1"/>
          <p:cNvPicPr>
            <a:picLocks noChangeAspect="1"/>
          </p:cNvPicPr>
          <p:nvPr/>
        </p:nvPicPr>
        <p:blipFill>
          <a:blip r:embed="rId1"/>
          <a:srcRect/>
          <a:stretch>
            <a:fillRect/>
          </a:stretch>
        </p:blipFill>
        <p:spPr>
          <a:xfrm>
            <a:off x="1588" y="3493"/>
            <a:ext cx="9140825" cy="6851015"/>
          </a:xfrm>
          <a:prstGeom prst="rect">
            <a:avLst/>
          </a:prstGeom>
          <a:noFill/>
          <a:ln w="9525">
            <a:noFill/>
          </a:ln>
        </p:spPr>
      </p:pic>
      <p:sp>
        <p:nvSpPr>
          <p:cNvPr id="5" name="文本框 4"/>
          <p:cNvSpPr txBox="1"/>
          <p:nvPr/>
        </p:nvSpPr>
        <p:spPr>
          <a:xfrm>
            <a:off x="2513330" y="732155"/>
            <a:ext cx="4118610" cy="460375"/>
          </a:xfrm>
          <a:prstGeom prst="rect">
            <a:avLst/>
          </a:prstGeom>
          <a:noFill/>
        </p:spPr>
        <p:txBody>
          <a:bodyPr wrap="square" rtlCol="0">
            <a:spAutoFit/>
          </a:bodyPr>
          <a:p>
            <a:r>
              <a:rPr lang="en-US" altLang="zh-CN" sz="2400">
                <a:solidFill>
                  <a:schemeClr val="tx1"/>
                </a:solidFill>
                <a:latin typeface="Aachen BT" panose="02040806020206050204" charset="0"/>
                <a:ea typeface="宋体" panose="02010600030101010101" pitchFamily="2" charset="-122"/>
                <a:sym typeface="+mn-ea"/>
              </a:rPr>
              <a:t>b. Medium sizes DIY outlets</a:t>
            </a:r>
            <a:endParaRPr lang="en-US" altLang="zh-CN" sz="2400">
              <a:solidFill>
                <a:schemeClr val="tx1"/>
              </a:solidFill>
              <a:latin typeface="Aachen BT" panose="02040806020206050204" charset="0"/>
              <a:ea typeface="宋体" panose="02010600030101010101" pitchFamily="2" charset="-122"/>
              <a:sym typeface="+mn-ea"/>
            </a:endParaRPr>
          </a:p>
        </p:txBody>
      </p:sp>
      <p:sp>
        <p:nvSpPr>
          <p:cNvPr id="6" name="文本框 5"/>
          <p:cNvSpPr txBox="1"/>
          <p:nvPr/>
        </p:nvSpPr>
        <p:spPr>
          <a:xfrm>
            <a:off x="812165" y="1398270"/>
            <a:ext cx="4090035" cy="4154170"/>
          </a:xfrm>
          <a:prstGeom prst="rect">
            <a:avLst/>
          </a:prstGeom>
          <a:noFill/>
        </p:spPr>
        <p:txBody>
          <a:bodyPr wrap="square" rtlCol="0">
            <a:spAutoFit/>
          </a:bodyPr>
          <a:p>
            <a:r>
              <a:rPr lang="zh-CN" altLang="en-US" sz="2400">
                <a:solidFill>
                  <a:schemeClr val="tx1"/>
                </a:solidFill>
                <a:latin typeface="Aachen BT" panose="02040806020206050204" charset="0"/>
              </a:rPr>
              <a:t>Brico Dépôt  </a:t>
            </a:r>
            <a:r>
              <a:rPr lang="zh-CN" altLang="en-US" sz="2400" i="1">
                <a:solidFill>
                  <a:schemeClr val="tx1"/>
                </a:solidFill>
                <a:latin typeface="AvantGarde Md BT" panose="020B0602020202020204" charset="0"/>
                <a:sym typeface="+mn-ea"/>
              </a:rPr>
              <a:t> </a:t>
            </a:r>
            <a:endParaRPr lang="zh-CN" altLang="en-US" sz="2400" i="1">
              <a:solidFill>
                <a:schemeClr val="tx1"/>
              </a:solidFill>
              <a:latin typeface="AvantGarde Md BT" panose="020B0602020202020204" charset="0"/>
              <a:sym typeface="+mn-ea"/>
            </a:endParaRPr>
          </a:p>
          <a:p>
            <a:endParaRPr lang="zh-CN" altLang="en-US" sz="2400" i="1">
              <a:solidFill>
                <a:schemeClr val="tx1"/>
              </a:solidFill>
              <a:latin typeface="AvantGarde Md BT" panose="020B0602020202020204" charset="0"/>
              <a:sym typeface="+mn-ea"/>
            </a:endParaRPr>
          </a:p>
          <a:p>
            <a:r>
              <a:rPr lang="zh-CN" altLang="en-US" i="1">
                <a:solidFill>
                  <a:schemeClr val="accent2"/>
                </a:solidFill>
                <a:latin typeface="AvantGarde Md BT" panose="020B0602020202020204" charset="0"/>
                <a:sym typeface="+mn-ea"/>
              </a:rPr>
              <a:t>www.bricodepot.com</a:t>
            </a:r>
            <a:endParaRPr lang="en-US" altLang="zh-CN" i="1">
              <a:solidFill>
                <a:schemeClr val="bg1"/>
              </a:solidFill>
              <a:latin typeface="AvantGarde Md BT" panose="020B0602020202020204" charset="0"/>
            </a:endParaRPr>
          </a:p>
          <a:p>
            <a:endParaRPr lang="en-US" altLang="zh-CN" i="1">
              <a:solidFill>
                <a:schemeClr val="bg1"/>
              </a:solidFill>
              <a:latin typeface="AvantGarde Md BT" panose="020B0602020202020204" charset="0"/>
            </a:endParaRPr>
          </a:p>
          <a:p>
            <a:r>
              <a:rPr lang="en-US" altLang="zh-CN" i="1">
                <a:solidFill>
                  <a:schemeClr val="tx1"/>
                </a:solidFill>
                <a:latin typeface="AvantGarde Md BT" panose="020B0602020202020204" charset="0"/>
              </a:rPr>
              <a:t>119 stores, a</a:t>
            </a:r>
            <a:r>
              <a:rPr lang="zh-CN" altLang="en-US" i="1">
                <a:solidFill>
                  <a:schemeClr val="tx1"/>
                </a:solidFill>
                <a:latin typeface="AvantGarde Md BT" panose="020B0602020202020204" charset="0"/>
                <a:sym typeface="+mn-ea"/>
              </a:rPr>
              <a:t>verage Size </a:t>
            </a:r>
            <a:r>
              <a:rPr lang="zh-CN" altLang="en-US" i="1">
                <a:solidFill>
                  <a:schemeClr val="tx1"/>
                </a:solidFill>
                <a:latin typeface="AvantGarde Md BT" panose="020B0602020202020204" charset="0"/>
              </a:rPr>
              <a:t>5605</a:t>
            </a:r>
            <a:r>
              <a:rPr lang="zh-CN" altLang="en-US" i="1">
                <a:solidFill>
                  <a:schemeClr val="tx1"/>
                </a:solidFill>
                <a:latin typeface="AvantGarde Md BT" panose="020B0602020202020204" charset="0"/>
                <a:sym typeface="+mn-ea"/>
              </a:rPr>
              <a:t>m</a:t>
            </a:r>
            <a:r>
              <a:rPr lang="zh-CN" altLang="en-US" i="1" baseline="30000">
                <a:solidFill>
                  <a:schemeClr val="tx1"/>
                </a:solidFill>
                <a:latin typeface="AvantGarde Md BT" panose="020B0602020202020204" charset="0"/>
                <a:sym typeface="+mn-ea"/>
              </a:rPr>
              <a:t>2</a:t>
            </a:r>
            <a:r>
              <a:rPr lang="zh-CN" altLang="en-US" i="1">
                <a:solidFill>
                  <a:schemeClr val="tx1"/>
                </a:solidFill>
                <a:latin typeface="AvantGarde Md BT" panose="020B0602020202020204" charset="0"/>
              </a:rPr>
              <a:t> </a:t>
            </a:r>
            <a:r>
              <a:rPr lang="en-US" altLang="zh-CN" i="1">
                <a:solidFill>
                  <a:schemeClr val="tx1"/>
                </a:solidFill>
                <a:latin typeface="AvantGarde Md BT" panose="020B0602020202020204" charset="0"/>
              </a:rPr>
              <a:t>,</a:t>
            </a:r>
            <a:endParaRPr lang="en-US" altLang="zh-CN" i="1">
              <a:solidFill>
                <a:schemeClr val="tx1"/>
              </a:solidFill>
              <a:latin typeface="AvantGarde Md BT" panose="020B0602020202020204" charset="0"/>
            </a:endParaRPr>
          </a:p>
          <a:p>
            <a:r>
              <a:rPr lang="en-US" altLang="zh-CN" i="1">
                <a:solidFill>
                  <a:schemeClr val="tx1"/>
                </a:solidFill>
                <a:latin typeface="AvantGarde Md BT" panose="020B0602020202020204" charset="0"/>
              </a:rPr>
              <a:t>offers customers a choice of 10,500 DIY and renovation products</a:t>
            </a:r>
            <a:endParaRPr lang="en-US" altLang="zh-CN" i="1">
              <a:solidFill>
                <a:schemeClr val="tx1"/>
              </a:solidFill>
              <a:latin typeface="AvantGarde Md BT" panose="020B0602020202020204" charset="0"/>
            </a:endParaRPr>
          </a:p>
          <a:p>
            <a:endParaRPr lang="en-US" altLang="zh-CN" i="1">
              <a:solidFill>
                <a:schemeClr val="tx1"/>
              </a:solidFill>
              <a:latin typeface="AvantGarde Md BT" panose="020B0602020202020204" charset="0"/>
            </a:endParaRPr>
          </a:p>
          <a:p>
            <a:endParaRPr lang="zh-CN" altLang="en-US" i="1">
              <a:solidFill>
                <a:schemeClr val="accent4"/>
              </a:solidFill>
              <a:latin typeface="AvantGarde Md BT" panose="020B0602020202020204" charset="0"/>
            </a:endParaRPr>
          </a:p>
          <a:p>
            <a:endParaRPr lang="zh-CN" altLang="en-US" i="1">
              <a:solidFill>
                <a:schemeClr val="accent4"/>
              </a:solidFill>
              <a:latin typeface="AvantGarde Md BT" panose="020B0602020202020204" charset="0"/>
            </a:endParaRPr>
          </a:p>
          <a:p>
            <a:endParaRPr lang="zh-CN" altLang="en-US" i="1">
              <a:solidFill>
                <a:schemeClr val="accent4"/>
              </a:solidFill>
              <a:latin typeface="AvantGarde Md BT" panose="020B0602020202020204" charset="0"/>
            </a:endParaRPr>
          </a:p>
          <a:p>
            <a:endParaRPr lang="zh-CN" altLang="en-US" i="1">
              <a:solidFill>
                <a:schemeClr val="accent4"/>
              </a:solidFill>
              <a:latin typeface="AvantGarde Md BT" panose="020B0602020202020204" charset="0"/>
            </a:endParaRPr>
          </a:p>
          <a:p>
            <a:endParaRPr lang="zh-CN" altLang="en-US" i="1">
              <a:solidFill>
                <a:schemeClr val="accent2"/>
              </a:solidFill>
              <a:latin typeface="AvantGarde Md BT" panose="020B0602020202020204" charset="0"/>
            </a:endParaRPr>
          </a:p>
          <a:p>
            <a:endParaRPr lang="zh-CN" altLang="en-US" i="1">
              <a:solidFill>
                <a:schemeClr val="accent2"/>
              </a:solidFill>
              <a:latin typeface="AvantGarde Md BT" panose="020B0602020202020204" charset="0"/>
            </a:endParaRPr>
          </a:p>
        </p:txBody>
      </p:sp>
      <p:pic>
        <p:nvPicPr>
          <p:cNvPr id="12" name="图片 11" descr="sto_bricostore_rein_large_1"/>
          <p:cNvPicPr>
            <a:picLocks noChangeAspect="1"/>
          </p:cNvPicPr>
          <p:nvPr/>
        </p:nvPicPr>
        <p:blipFill>
          <a:blip r:embed="rId2"/>
          <a:stretch>
            <a:fillRect/>
          </a:stretch>
        </p:blipFill>
        <p:spPr>
          <a:xfrm>
            <a:off x="5652770" y="1503045"/>
            <a:ext cx="2879090" cy="2099310"/>
          </a:xfrm>
          <a:prstGeom prst="rect">
            <a:avLst/>
          </a:prstGeom>
        </p:spPr>
      </p:pic>
      <p:sp>
        <p:nvSpPr>
          <p:cNvPr id="7" name="文本框 6"/>
          <p:cNvSpPr txBox="1"/>
          <p:nvPr/>
        </p:nvSpPr>
        <p:spPr>
          <a:xfrm>
            <a:off x="812165" y="4102735"/>
            <a:ext cx="4334510" cy="1845310"/>
          </a:xfrm>
          <a:prstGeom prst="rect">
            <a:avLst/>
          </a:prstGeom>
          <a:noFill/>
        </p:spPr>
        <p:txBody>
          <a:bodyPr wrap="square" rtlCol="0">
            <a:spAutoFit/>
          </a:bodyPr>
          <a:p>
            <a:r>
              <a:rPr lang="zh-CN" altLang="en-US" sz="2400">
                <a:solidFill>
                  <a:schemeClr val="tx1"/>
                </a:solidFill>
                <a:latin typeface="Aachen BT" panose="02040806020206050204" charset="0"/>
                <a:sym typeface="+mn-ea"/>
              </a:rPr>
              <a:t>Bricomarché </a:t>
            </a:r>
            <a:r>
              <a:rPr lang="zh-CN" altLang="en-US">
                <a:solidFill>
                  <a:schemeClr val="tx1"/>
                </a:solidFill>
                <a:latin typeface="Aachen BT" panose="02040806020206050204" charset="0"/>
                <a:sym typeface="+mn-ea"/>
              </a:rPr>
              <a:t> </a:t>
            </a:r>
            <a:endParaRPr lang="zh-CN" altLang="en-US">
              <a:solidFill>
                <a:schemeClr val="tx1"/>
              </a:solidFill>
              <a:latin typeface="Aachen BT" panose="02040806020206050204" charset="0"/>
              <a:sym typeface="+mn-ea"/>
            </a:endParaRPr>
          </a:p>
          <a:p>
            <a:endParaRPr lang="zh-CN" altLang="en-US" i="1">
              <a:solidFill>
                <a:schemeClr val="accent2"/>
              </a:solidFill>
              <a:latin typeface="AvantGarde Md BT" panose="020B0602020202020204" charset="0"/>
              <a:sym typeface="+mn-ea"/>
            </a:endParaRPr>
          </a:p>
          <a:p>
            <a:r>
              <a:rPr lang="zh-CN" altLang="en-US" i="1">
                <a:solidFill>
                  <a:schemeClr val="accent2"/>
                </a:solidFill>
                <a:latin typeface="AvantGarde Md BT" panose="020B0602020202020204" charset="0"/>
                <a:sym typeface="+mn-ea"/>
              </a:rPr>
              <a:t>www.bricomarche.com</a:t>
            </a:r>
            <a:endParaRPr lang="zh-CN" altLang="en-US" i="1">
              <a:solidFill>
                <a:schemeClr val="accent4"/>
              </a:solidFill>
              <a:latin typeface="AvantGarde Md BT" panose="020B0602020202020204" charset="0"/>
            </a:endParaRPr>
          </a:p>
          <a:p>
            <a:endParaRPr lang="en-US" altLang="zh-CN" i="1">
              <a:solidFill>
                <a:schemeClr val="bg1"/>
              </a:solidFill>
              <a:latin typeface="AvantGarde Md BT" panose="020B0602020202020204" charset="0"/>
              <a:sym typeface="+mn-ea"/>
            </a:endParaRPr>
          </a:p>
          <a:p>
            <a:r>
              <a:rPr lang="en-US" altLang="zh-CN" i="1">
                <a:solidFill>
                  <a:schemeClr val="tx1"/>
                </a:solidFill>
                <a:latin typeface="AvantGarde Md BT" panose="020B0602020202020204" charset="0"/>
                <a:sym typeface="+mn-ea"/>
              </a:rPr>
              <a:t>80 stores, a</a:t>
            </a:r>
            <a:r>
              <a:rPr lang="zh-CN" altLang="en-US" i="1">
                <a:solidFill>
                  <a:schemeClr val="tx1"/>
                </a:solidFill>
                <a:latin typeface="AvantGarde Md BT" panose="020B0602020202020204" charset="0"/>
                <a:sym typeface="+mn-ea"/>
              </a:rPr>
              <a:t>verage Size 2092m</a:t>
            </a:r>
            <a:r>
              <a:rPr lang="zh-CN" altLang="en-US" i="1" baseline="30000">
                <a:solidFill>
                  <a:schemeClr val="tx1"/>
                </a:solidFill>
                <a:latin typeface="AvantGarde Md BT" panose="020B0602020202020204" charset="0"/>
                <a:sym typeface="+mn-ea"/>
              </a:rPr>
              <a:t>2</a:t>
            </a:r>
            <a:r>
              <a:rPr lang="en-US" altLang="zh-CN" i="1" baseline="30000">
                <a:solidFill>
                  <a:schemeClr val="tx1"/>
                </a:solidFill>
                <a:latin typeface="AvantGarde Md BT" panose="020B0602020202020204" charset="0"/>
                <a:sym typeface="+mn-ea"/>
              </a:rPr>
              <a:t>,</a:t>
            </a:r>
            <a:endParaRPr lang="en-US" altLang="zh-CN" i="1" baseline="30000">
              <a:solidFill>
                <a:schemeClr val="tx1"/>
              </a:solidFill>
              <a:latin typeface="AvantGarde Md BT" panose="020B0602020202020204" charset="0"/>
              <a:sym typeface="+mn-ea"/>
            </a:endParaRPr>
          </a:p>
          <a:p>
            <a:r>
              <a:rPr lang="en-US" altLang="zh-CN" i="1">
                <a:solidFill>
                  <a:schemeClr val="tx1"/>
                </a:solidFill>
                <a:latin typeface="AvantGarde Md BT" panose="020B0602020202020204" charset="0"/>
                <a:sym typeface="+mn-ea"/>
              </a:rPr>
              <a:t>being able to do everything cheaper</a:t>
            </a:r>
            <a:endParaRPr lang="en-US" altLang="zh-CN" i="1">
              <a:solidFill>
                <a:schemeClr val="tx1"/>
              </a:solidFill>
              <a:latin typeface="AvantGarde Md BT" panose="020B0602020202020204" charset="0"/>
              <a:sym typeface="+mn-ea"/>
            </a:endParaRPr>
          </a:p>
        </p:txBody>
      </p:sp>
      <p:pic>
        <p:nvPicPr>
          <p:cNvPr id="10" name="图片 9" descr="P9280007-1024x768"/>
          <p:cNvPicPr>
            <a:picLocks noChangeAspect="1"/>
          </p:cNvPicPr>
          <p:nvPr/>
        </p:nvPicPr>
        <p:blipFill>
          <a:blip r:embed="rId3"/>
          <a:stretch>
            <a:fillRect/>
          </a:stretch>
        </p:blipFill>
        <p:spPr>
          <a:xfrm>
            <a:off x="5654040" y="3986530"/>
            <a:ext cx="2877820" cy="2077085"/>
          </a:xfrm>
          <a:prstGeom prst="rect">
            <a:avLst/>
          </a:prstGeom>
        </p:spPr>
      </p:pic>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7937</Words>
  <Application>WPS 演示</Application>
  <PresentationFormat>宽屏</PresentationFormat>
  <Paragraphs>343</Paragraphs>
  <Slides>33</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33</vt:i4>
      </vt:variant>
    </vt:vector>
  </HeadingPairs>
  <TitlesOfParts>
    <vt:vector size="45" baseType="lpstr">
      <vt:lpstr>Arial</vt:lpstr>
      <vt:lpstr>宋体</vt:lpstr>
      <vt:lpstr>Wingdings</vt:lpstr>
      <vt:lpstr>Aachen BT</vt:lpstr>
      <vt:lpstr>AvantGarde Md BT</vt:lpstr>
      <vt:lpstr>Calibri</vt:lpstr>
      <vt:lpstr>Calibri Light</vt:lpstr>
      <vt:lpstr>微软雅黑</vt:lpstr>
      <vt:lpstr>Arial Unicode MS</vt:lpstr>
      <vt:lpstr>楷体_GB2312</vt:lpstr>
      <vt:lpstr>新宋体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Xin</dc:creator>
  <cp:lastModifiedBy>Administrator</cp:lastModifiedBy>
  <cp:revision>192</cp:revision>
  <dcterms:created xsi:type="dcterms:W3CDTF">2017-07-27T06:44:00Z</dcterms:created>
  <dcterms:modified xsi:type="dcterms:W3CDTF">2017-09-21T01:49:46Z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2052-10.1.0.6749</vt:lpwstr>
  </property>
</Properties>
</file>